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22" r:id="rId13"/>
    <p:sldId id="327" r:id="rId14"/>
    <p:sldId id="326" r:id="rId15"/>
    <p:sldId id="331" r:id="rId16"/>
    <p:sldId id="329" r:id="rId17"/>
    <p:sldId id="332" r:id="rId18"/>
    <p:sldId id="267" r:id="rId19"/>
    <p:sldId id="333" r:id="rId20"/>
    <p:sldId id="269" r:id="rId21"/>
    <p:sldId id="271" r:id="rId22"/>
    <p:sldId id="272" r:id="rId23"/>
    <p:sldId id="273" r:id="rId24"/>
    <p:sldId id="275" r:id="rId25"/>
    <p:sldId id="276" r:id="rId26"/>
    <p:sldId id="277" r:id="rId27"/>
    <p:sldId id="280" r:id="rId28"/>
    <p:sldId id="334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315" r:id="rId46"/>
    <p:sldId id="316" r:id="rId47"/>
    <p:sldId id="317" r:id="rId48"/>
    <p:sldId id="314" r:id="rId49"/>
    <p:sldId id="298" r:id="rId50"/>
    <p:sldId id="318" r:id="rId51"/>
    <p:sldId id="299" r:id="rId52"/>
    <p:sldId id="300" r:id="rId53"/>
    <p:sldId id="319" r:id="rId54"/>
    <p:sldId id="321" r:id="rId55"/>
    <p:sldId id="320" r:id="rId56"/>
    <p:sldId id="301" r:id="rId57"/>
    <p:sldId id="302" r:id="rId58"/>
    <p:sldId id="303" r:id="rId59"/>
    <p:sldId id="304" r:id="rId60"/>
    <p:sldId id="305" r:id="rId61"/>
    <p:sldId id="307" r:id="rId62"/>
    <p:sldId id="308" r:id="rId63"/>
    <p:sldId id="309" r:id="rId64"/>
    <p:sldId id="311" r:id="rId65"/>
    <p:sldId id="312" r:id="rId66"/>
    <p:sldId id="313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8B06E-F65D-47FF-B4D2-DBE78E88A286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AC3A2-1B9B-4965-9322-B09006668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6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38FB-1DA7-4FF0-BD79-E69892B89D7E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36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8600-4644-4182-B23A-B9C7916291ED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85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8B84-DE99-42B3-9F26-42EC573A72E9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41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94"/>
                    </a14:imgEffect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365126"/>
            <a:ext cx="5105400" cy="63987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66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1CC3-E8E5-4DCC-9C32-0F0D935170EB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6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9611A-7A85-4A71-B13E-DCA6DC97889E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17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7905C-BE4A-4F34-A55B-9FADDEE9F52D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14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4B2E-E615-43FF-983F-D31CEC714143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81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00E4-28AC-4C92-82F6-82DDF442BE50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35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B45B-01CC-434E-B368-0512FD9BA8A0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00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56B35-30AC-42EF-8BD7-1626D348BA4A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0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48509"/>
            <a:ext cx="10515600" cy="482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0">
                <a:solidFill>
                  <a:schemeClr val="tx1"/>
                </a:solidFill>
              </a:defRPr>
            </a:lvl1pPr>
          </a:lstStyle>
          <a:p>
            <a:fld id="{F46D73D3-EFEA-47CD-B7A8-AFA20CADC4E4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0">
                <a:solidFill>
                  <a:schemeClr val="tx1"/>
                </a:solidFill>
              </a:defRPr>
            </a:lvl1pPr>
          </a:lstStyle>
          <a:p>
            <a:fld id="{17C60CF7-5660-4C17-9F1F-7E81BF2F5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31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1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3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1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524000" y="2692400"/>
            <a:ext cx="9144000" cy="1203642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PA </a:t>
            </a:r>
            <a:r>
              <a:rPr lang="en-US" altLang="zh-CN" sz="4800" dirty="0" smtClean="0"/>
              <a:t>3-3  </a:t>
            </a:r>
            <a:r>
              <a:rPr lang="zh-CN" altLang="en-US" sz="4800" dirty="0" smtClean="0"/>
              <a:t>分页机制的模拟</a:t>
            </a:r>
            <a:endParaRPr lang="zh-CN" altLang="en-US" sz="4800" dirty="0"/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524000" y="4298315"/>
            <a:ext cx="9144000" cy="1655762"/>
          </a:xfrm>
        </p:spPr>
        <p:txBody>
          <a:bodyPr/>
          <a:lstStyle/>
          <a:p>
            <a:pPr algn="r"/>
            <a:r>
              <a:rPr lang="en-US" altLang="zh-CN" dirty="0" smtClean="0"/>
              <a:t>2020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10</a:t>
            </a:r>
            <a:r>
              <a:rPr lang="zh-CN" altLang="en-US" dirty="0" smtClean="0"/>
              <a:t>日 </a:t>
            </a:r>
            <a:r>
              <a:rPr lang="en-US" altLang="zh-CN" dirty="0" smtClean="0"/>
              <a:t>/ 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11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pPr algn="r"/>
            <a:r>
              <a:rPr lang="zh-CN" altLang="en-US" dirty="0" smtClean="0"/>
              <a:t>南京大学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计算机系统基础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课程组</a:t>
            </a:r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524000" y="1359434"/>
            <a:ext cx="6858000" cy="1332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计算机系统基础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/>
            </a:r>
            <a:b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Programming Assignment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DC29-8FB5-437D-816D-2367D3E96219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0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分段机制回顾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8780-AC5B-41FD-B39C-9E7D8FE95189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2ECF1C-0945-448B-9723-0A5852D6D95C}"/>
              </a:ext>
            </a:extLst>
          </p:cNvPr>
          <p:cNvSpPr/>
          <p:nvPr/>
        </p:nvSpPr>
        <p:spPr>
          <a:xfrm>
            <a:off x="1199909" y="2924945"/>
            <a:ext cx="111116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            Initial EIP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                |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Physical Address        v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indent="57150" algn="just"/>
            <a:r>
              <a:rPr lang="en-US" altLang="zh-CN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0x0                    0x30000             0x100000                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+------------------+---+---------------+---+-------------------+-------------+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|Testcase ELF File | ~ |Kernel Binary  | ~ |Testcase Binary    |      ~      |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+------------------+---+---------------+---+-------------------+-------------+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5580" y="5301209"/>
            <a:ext cx="756084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如果同时存在多个</a:t>
            </a:r>
            <a:r>
              <a:rPr lang="en-US" altLang="zh-CN" dirty="0" err="1">
                <a:solidFill>
                  <a:srgbClr val="C00000"/>
                </a:solidFill>
              </a:rPr>
              <a:t>testcase</a:t>
            </a:r>
            <a:r>
              <a:rPr lang="zh-CN" altLang="en-US" dirty="0">
                <a:solidFill>
                  <a:srgbClr val="C00000"/>
                </a:solidFill>
              </a:rPr>
              <a:t>要同时运行，且装载顺序在运行时动态确定，就没办法在编译时就确定各个进程内存起始地址，管理起来非常麻烦。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56040" y="2347058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Kernel</a:t>
            </a:r>
            <a:r>
              <a:rPr lang="zh-CN" altLang="en-US" sz="2800" i="1" dirty="0"/>
              <a:t>和</a:t>
            </a:r>
            <a:r>
              <a:rPr lang="en-US" altLang="zh-CN" sz="2800" i="1" dirty="0" err="1"/>
              <a:t>Testcase</a:t>
            </a:r>
            <a:r>
              <a:rPr lang="zh-CN" altLang="en-US" sz="2800" i="1" dirty="0"/>
              <a:t>并存时内存的划分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1981200" y="1428737"/>
            <a:ext cx="8229600" cy="1568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分段机制有什么局限性？</a:t>
            </a:r>
            <a:endParaRPr lang="en-US" altLang="zh-CN" smtClean="0"/>
          </a:p>
          <a:p>
            <a:pPr lvl="1"/>
            <a:r>
              <a:rPr lang="zh-CN" altLang="en-US" smtClean="0"/>
              <a:t>局限性</a:t>
            </a:r>
            <a:r>
              <a:rPr lang="en-US" altLang="zh-CN" smtClean="0"/>
              <a:t>1</a:t>
            </a:r>
            <a:r>
              <a:rPr lang="zh-CN" altLang="en-US" smtClean="0"/>
              <a:t>：物理内存大小的限制</a:t>
            </a:r>
            <a:endParaRPr lang="en-US" altLang="zh-CN" smtClean="0"/>
          </a:p>
          <a:p>
            <a:pPr lvl="1"/>
            <a:r>
              <a:rPr lang="zh-CN" altLang="en-US" smtClean="0"/>
              <a:t>局限性</a:t>
            </a:r>
            <a:r>
              <a:rPr lang="en-US" altLang="zh-CN" smtClean="0"/>
              <a:t>2</a:t>
            </a:r>
            <a:r>
              <a:rPr lang="zh-CN" altLang="en-US" smtClean="0"/>
              <a:t>：多进程并行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3052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7888" y="1709740"/>
            <a:ext cx="7886700" cy="1359221"/>
          </a:xfrm>
        </p:spPr>
        <p:txBody>
          <a:bodyPr/>
          <a:lstStyle/>
          <a:p>
            <a:r>
              <a:rPr lang="zh-CN" altLang="en-US" dirty="0" smtClean="0"/>
              <a:t>解决方法：分页机制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147888" y="3284986"/>
            <a:ext cx="7886700" cy="154827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 smtClean="0"/>
              <a:t>每个进程有自己独占的虚拟地址空间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 smtClean="0"/>
              <a:t>虚拟地址空间和物理地址之间以“页”为单位对应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 smtClean="0"/>
              <a:t>主存中放不下的“页”放到磁盘上去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7E70E-E260-4F14-A381-4BDF2B8E4986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7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分页机制的基本思路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38200" y="1099128"/>
            <a:ext cx="1019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解决局限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：寻址空间无法突破物理内存空间的限制</a:t>
            </a:r>
            <a:endParaRPr lang="zh-CN" altLang="en-US" sz="3200" dirty="0"/>
          </a:p>
        </p:txBody>
      </p:sp>
      <p:sp>
        <p:nvSpPr>
          <p:cNvPr id="19" name="等腰三角形 18"/>
          <p:cNvSpPr/>
          <p:nvPr/>
        </p:nvSpPr>
        <p:spPr>
          <a:xfrm>
            <a:off x="3453816" y="2417905"/>
            <a:ext cx="4391025" cy="3785366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4934954" y="3627580"/>
            <a:ext cx="14255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146284" y="4985211"/>
            <a:ext cx="3007995" cy="171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209156" y="29228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寄存器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48857" y="412592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主存</a:t>
            </a:r>
            <a:r>
              <a:rPr lang="en-US" altLang="zh-CN" dirty="0"/>
              <a:t>/</a:t>
            </a:r>
            <a:r>
              <a:rPr lang="zh-CN" altLang="en-US" dirty="0"/>
              <a:t>内存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324574" y="54181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硬盘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913928" y="18007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存储器的层次结构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8344903" y="2325037"/>
            <a:ext cx="0" cy="3971102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290969" y="3802757"/>
            <a:ext cx="923330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/>
              <a:t>越来越大</a:t>
            </a:r>
            <a:endParaRPr lang="en-US" altLang="zh-CN" sz="2400" dirty="0"/>
          </a:p>
          <a:p>
            <a:r>
              <a:rPr lang="zh-CN" altLang="en-US" sz="2400" dirty="0"/>
              <a:t>越来越慢</a:t>
            </a: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3095909" y="2325037"/>
            <a:ext cx="0" cy="3971102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396125" y="2602427"/>
            <a:ext cx="360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上层看做下层的</a:t>
            </a:r>
            <a:r>
              <a:rPr lang="zh-CN" altLang="en-US" sz="2400" dirty="0" smtClean="0"/>
              <a:t>缓存</a:t>
            </a:r>
            <a:endParaRPr lang="zh-CN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5129006" y="3407095"/>
            <a:ext cx="1037461" cy="521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Cache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29006" y="4741510"/>
            <a:ext cx="1037461" cy="521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分页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776252" y="2599660"/>
            <a:ext cx="360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下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层看做上层的</a:t>
            </a:r>
            <a:r>
              <a:rPr lang="zh-CN" altLang="en-US" sz="2400" b="1" dirty="0">
                <a:solidFill>
                  <a:srgbClr val="C00000"/>
                </a:solidFill>
              </a:rPr>
              <a:t>扩展</a:t>
            </a:r>
          </a:p>
        </p:txBody>
      </p:sp>
    </p:spTree>
    <p:extLst>
      <p:ext uri="{BB962C8B-B14F-4D97-AF65-F5344CB8AC3E}">
        <p14:creationId xmlns:p14="http://schemas.microsoft.com/office/powerpoint/2010/main" val="1813702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分页机制的基本思路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38200" y="1099128"/>
            <a:ext cx="1019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解决局限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：寻址空间无法突破物理内存空间的限制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87" y="1755721"/>
            <a:ext cx="4671832" cy="262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文本框 6"/>
          <p:cNvSpPr txBox="1"/>
          <p:nvPr/>
        </p:nvSpPr>
        <p:spPr>
          <a:xfrm>
            <a:off x="1720569" y="4662151"/>
            <a:ext cx="9497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要点：</a:t>
            </a:r>
            <a:endParaRPr lang="en-US" altLang="zh-CN" sz="2800" dirty="0" smtClean="0"/>
          </a:p>
          <a:p>
            <a:pPr marL="514350" indent="-514350">
              <a:buAutoNum type="arabicPeriod"/>
            </a:pPr>
            <a:r>
              <a:rPr lang="zh-CN" altLang="en-US" sz="2800" dirty="0" smtClean="0"/>
              <a:t>上层和下层存储器按照同样的大小划分成一个个“单元”</a:t>
            </a:r>
            <a:endParaRPr lang="en-US" altLang="zh-CN" sz="2800" dirty="0" smtClean="0"/>
          </a:p>
          <a:p>
            <a:pPr marL="514350" indent="-514350">
              <a:buAutoNum type="arabicPeriod"/>
            </a:pPr>
            <a:r>
              <a:rPr lang="zh-CN" altLang="en-US" sz="2800" dirty="0" smtClean="0"/>
              <a:t>解决上下层存储器“单元”之间的映射问题</a:t>
            </a:r>
            <a:endParaRPr lang="en-US" altLang="zh-CN" sz="28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64" y="1755721"/>
            <a:ext cx="4661286" cy="262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96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  <a:r>
              <a:rPr lang="zh-CN" altLang="en-US" dirty="0" smtClean="0"/>
              <a:t>机制的基本思路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38199" y="1099128"/>
            <a:ext cx="11447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解决局限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：多个进程并行运行，同时占用内存时的分配问题</a:t>
            </a:r>
            <a:endParaRPr lang="zh-CN" altLang="en-US" sz="3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4693952" y="61190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存储器的层次结构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3683">
            <a:off x="1033860" y="3157499"/>
            <a:ext cx="1268542" cy="1268542"/>
          </a:xfrm>
          <a:prstGeom prst="rect">
            <a:avLst/>
          </a:prstGeom>
        </p:spPr>
      </p:pic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38193"/>
              </p:ext>
            </p:extLst>
          </p:nvPr>
        </p:nvGraphicFramePr>
        <p:xfrm>
          <a:off x="2106863" y="2585284"/>
          <a:ext cx="8579592" cy="525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4966">
                  <a:extLst>
                    <a:ext uri="{9D8B030D-6E8A-4147-A177-3AD203B41FA5}">
                      <a16:colId xmlns:a16="http://schemas.microsoft.com/office/drawing/2014/main" val="2180978707"/>
                    </a:ext>
                  </a:extLst>
                </a:gridCol>
                <a:gridCol w="714966">
                  <a:extLst>
                    <a:ext uri="{9D8B030D-6E8A-4147-A177-3AD203B41FA5}">
                      <a16:colId xmlns:a16="http://schemas.microsoft.com/office/drawing/2014/main" val="1725239188"/>
                    </a:ext>
                  </a:extLst>
                </a:gridCol>
                <a:gridCol w="714966">
                  <a:extLst>
                    <a:ext uri="{9D8B030D-6E8A-4147-A177-3AD203B41FA5}">
                      <a16:colId xmlns:a16="http://schemas.microsoft.com/office/drawing/2014/main" val="1051807165"/>
                    </a:ext>
                  </a:extLst>
                </a:gridCol>
                <a:gridCol w="714966">
                  <a:extLst>
                    <a:ext uri="{9D8B030D-6E8A-4147-A177-3AD203B41FA5}">
                      <a16:colId xmlns:a16="http://schemas.microsoft.com/office/drawing/2014/main" val="1358305878"/>
                    </a:ext>
                  </a:extLst>
                </a:gridCol>
                <a:gridCol w="714966">
                  <a:extLst>
                    <a:ext uri="{9D8B030D-6E8A-4147-A177-3AD203B41FA5}">
                      <a16:colId xmlns:a16="http://schemas.microsoft.com/office/drawing/2014/main" val="86163355"/>
                    </a:ext>
                  </a:extLst>
                </a:gridCol>
                <a:gridCol w="714966">
                  <a:extLst>
                    <a:ext uri="{9D8B030D-6E8A-4147-A177-3AD203B41FA5}">
                      <a16:colId xmlns:a16="http://schemas.microsoft.com/office/drawing/2014/main" val="3593004069"/>
                    </a:ext>
                  </a:extLst>
                </a:gridCol>
                <a:gridCol w="714966">
                  <a:extLst>
                    <a:ext uri="{9D8B030D-6E8A-4147-A177-3AD203B41FA5}">
                      <a16:colId xmlns:a16="http://schemas.microsoft.com/office/drawing/2014/main" val="3490164110"/>
                    </a:ext>
                  </a:extLst>
                </a:gridCol>
                <a:gridCol w="714966">
                  <a:extLst>
                    <a:ext uri="{9D8B030D-6E8A-4147-A177-3AD203B41FA5}">
                      <a16:colId xmlns:a16="http://schemas.microsoft.com/office/drawing/2014/main" val="404769143"/>
                    </a:ext>
                  </a:extLst>
                </a:gridCol>
                <a:gridCol w="714966">
                  <a:extLst>
                    <a:ext uri="{9D8B030D-6E8A-4147-A177-3AD203B41FA5}">
                      <a16:colId xmlns:a16="http://schemas.microsoft.com/office/drawing/2014/main" val="2317151048"/>
                    </a:ext>
                  </a:extLst>
                </a:gridCol>
                <a:gridCol w="714966">
                  <a:extLst>
                    <a:ext uri="{9D8B030D-6E8A-4147-A177-3AD203B41FA5}">
                      <a16:colId xmlns:a16="http://schemas.microsoft.com/office/drawing/2014/main" val="4240315863"/>
                    </a:ext>
                  </a:extLst>
                </a:gridCol>
                <a:gridCol w="714966">
                  <a:extLst>
                    <a:ext uri="{9D8B030D-6E8A-4147-A177-3AD203B41FA5}">
                      <a16:colId xmlns:a16="http://schemas.microsoft.com/office/drawing/2014/main" val="2321571914"/>
                    </a:ext>
                  </a:extLst>
                </a:gridCol>
                <a:gridCol w="714966">
                  <a:extLst>
                    <a:ext uri="{9D8B030D-6E8A-4147-A177-3AD203B41FA5}">
                      <a16:colId xmlns:a16="http://schemas.microsoft.com/office/drawing/2014/main" val="1268002382"/>
                    </a:ext>
                  </a:extLst>
                </a:gridCol>
              </a:tblGrid>
              <a:tr h="52551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4801"/>
                  </a:ext>
                </a:extLst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10897581" y="2193590"/>
            <a:ext cx="2150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/>
              <a:t>…</a:t>
            </a:r>
            <a:endParaRPr lang="zh-CN" altLang="en-US" sz="8000" dirty="0"/>
          </a:p>
        </p:txBody>
      </p:sp>
      <p:sp>
        <p:nvSpPr>
          <p:cNvPr id="45" name="文本框 44"/>
          <p:cNvSpPr txBox="1"/>
          <p:nvPr/>
        </p:nvSpPr>
        <p:spPr>
          <a:xfrm>
            <a:off x="836472" y="2516382"/>
            <a:ext cx="137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主存</a:t>
            </a:r>
            <a:endParaRPr lang="zh-CN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2343151" y="1936524"/>
            <a:ext cx="514350" cy="2428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57501" y="1868569"/>
            <a:ext cx="12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进程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4122452" y="1936711"/>
            <a:ext cx="514350" cy="2428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636802" y="1868756"/>
            <a:ext cx="12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5844096" y="1936524"/>
            <a:ext cx="514350" cy="2428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358446" y="1868569"/>
            <a:ext cx="12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进程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1049183" y="4178250"/>
            <a:ext cx="10618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要点：</a:t>
            </a:r>
            <a:endParaRPr lang="en-US" altLang="zh-CN" sz="2800" dirty="0" smtClean="0"/>
          </a:p>
          <a:p>
            <a:r>
              <a:rPr lang="en-US" altLang="zh-CN" sz="2800" dirty="0" smtClean="0"/>
              <a:t>3. </a:t>
            </a:r>
            <a:r>
              <a:rPr lang="zh-CN" altLang="en-US" sz="2800" dirty="0" smtClean="0"/>
              <a:t>各个进程在运行前不需要关心运行时的内存分配情况</a:t>
            </a:r>
            <a:endParaRPr lang="en-US" altLang="zh-CN" sz="2800" dirty="0" smtClean="0"/>
          </a:p>
          <a:p>
            <a:r>
              <a:rPr lang="en-US" altLang="zh-CN" sz="2800" dirty="0"/>
              <a:t>4</a:t>
            </a:r>
            <a:r>
              <a:rPr lang="en-US" altLang="zh-CN" sz="2800" dirty="0" smtClean="0"/>
              <a:t>. </a:t>
            </a:r>
            <a:r>
              <a:rPr lang="zh-CN" altLang="en-US" sz="2800" dirty="0" smtClean="0"/>
              <a:t>各个进程运行时所占用的物理内存“单元”不要起冲突（除非指明要共享）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3584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分页机制的基本思路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506" y="3321242"/>
            <a:ext cx="10515600" cy="658885"/>
          </a:xfrm>
        </p:spPr>
        <p:txBody>
          <a:bodyPr/>
          <a:lstStyle/>
          <a:p>
            <a:r>
              <a:rPr lang="zh-CN" altLang="en-US" dirty="0" smtClean="0"/>
              <a:t>要点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8199" y="3980127"/>
            <a:ext cx="108881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400" dirty="0"/>
              <a:t>上层和下层存储器按照同样的大小划分成一个个“单元”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dirty="0"/>
              <a:t>解决上下层存储器“单元”之间的映射</a:t>
            </a:r>
            <a:r>
              <a:rPr lang="zh-CN" altLang="en-US" sz="2400" dirty="0" smtClean="0"/>
              <a:t>问题</a:t>
            </a:r>
            <a:endParaRPr lang="en-US" altLang="zh-CN" sz="2400" dirty="0" smtClean="0"/>
          </a:p>
          <a:p>
            <a:pPr marL="514350" indent="-514350">
              <a:buAutoNum type="arabicPeriod"/>
            </a:pPr>
            <a:r>
              <a:rPr lang="zh-CN" altLang="en-US" sz="2400" dirty="0" smtClean="0"/>
              <a:t>各个</a:t>
            </a:r>
            <a:r>
              <a:rPr lang="zh-CN" altLang="en-US" sz="2400" dirty="0"/>
              <a:t>进程在运行前不需要关心运行时的内存分配情况</a:t>
            </a:r>
          </a:p>
          <a:p>
            <a:pPr marL="514350" indent="-514350">
              <a:buAutoNum type="arabicPeriod"/>
            </a:pPr>
            <a:r>
              <a:rPr lang="zh-CN" altLang="en-US" sz="2400" dirty="0" smtClean="0"/>
              <a:t>各个</a:t>
            </a:r>
            <a:r>
              <a:rPr lang="zh-CN" altLang="en-US" sz="2400" dirty="0"/>
              <a:t>进程运行时所占用的物理内存“单元”不要起冲突（除非指明要共享）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8200" y="1674862"/>
            <a:ext cx="1019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解决局限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：寻址空间无法突破物理内存空间的限制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838200" y="2394339"/>
            <a:ext cx="11447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解决局限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：多个进程并行运行，同时占用内存时的分配问题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48801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分页机制的具体实施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1CC3-E8E5-4DCC-9C32-0F0D935170EB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075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– </a:t>
            </a:r>
            <a:r>
              <a:rPr lang="zh-CN" altLang="en-US" dirty="0" smtClean="0"/>
              <a:t>定义虚拟地址空间和物理地址空间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4" y="1243013"/>
            <a:ext cx="4806586" cy="35699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06740" y="3936206"/>
            <a:ext cx="5609035" cy="6429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每一个进程都有独立的</a:t>
            </a:r>
            <a:r>
              <a:rPr lang="en-US" altLang="zh-CN" dirty="0" smtClean="0"/>
              <a:t>4GB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位）的存储空间可用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06739" y="2866289"/>
            <a:ext cx="2578895" cy="6429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实际物理内存小一点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smtClean="0"/>
              <a:t>NEMU=128MB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4927997" y="3214688"/>
            <a:ext cx="118586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4917314" y="4281488"/>
            <a:ext cx="1185862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00088" y="5267116"/>
            <a:ext cx="9101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不妨想象每个进程的</a:t>
            </a:r>
            <a:r>
              <a:rPr lang="en-US" altLang="zh-CN" sz="2400" dirty="0" smtClean="0"/>
              <a:t>4GB</a:t>
            </a:r>
            <a:r>
              <a:rPr lang="zh-CN" altLang="en-US" sz="2400" dirty="0" smtClean="0"/>
              <a:t>空间在运行时都存储在硬盘上</a:t>
            </a:r>
            <a:endParaRPr lang="en-US" altLang="zh-CN" sz="2400" dirty="0" smtClean="0"/>
          </a:p>
          <a:p>
            <a:r>
              <a:rPr lang="zh-CN" altLang="en-US" sz="2400" dirty="0" smtClean="0"/>
              <a:t>实际上并不需要这么做，只需假想每一个进程都有</a:t>
            </a:r>
            <a:r>
              <a:rPr lang="en-US" altLang="zh-CN" sz="2400" dirty="0" smtClean="0"/>
              <a:t>4GB</a:t>
            </a:r>
            <a:r>
              <a:rPr lang="zh-CN" altLang="en-US" sz="2400" dirty="0" smtClean="0"/>
              <a:t>的空间即可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215062" y="1608313"/>
            <a:ext cx="2564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物理内存真实可寻址的地址空间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8785563" y="182293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物理地址空间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72371" y="5451781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虚拟地址空间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095" y="-24"/>
            <a:ext cx="9655705" cy="1143000"/>
          </a:xfrm>
        </p:spPr>
        <p:txBody>
          <a:bodyPr/>
          <a:lstStyle/>
          <a:p>
            <a:r>
              <a:rPr lang="zh-CN" altLang="en-US" dirty="0" smtClean="0"/>
              <a:t>虚拟地址空间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B6A7A-C724-4220-9A99-B9E3D0162CAA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23" name="内容占位符 2"/>
          <p:cNvSpPr>
            <a:spLocks noGrp="1"/>
          </p:cNvSpPr>
          <p:nvPr>
            <p:ph idx="1"/>
          </p:nvPr>
        </p:nvSpPr>
        <p:spPr>
          <a:xfrm>
            <a:off x="555095" y="4272270"/>
            <a:ext cx="5862638" cy="285752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如何突破分段机制下对可寻址空间的限制？和多进程内存管理的困难？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</a:t>
            </a:r>
            <a:r>
              <a:rPr lang="zh-CN" altLang="en-US" dirty="0" smtClean="0">
                <a:solidFill>
                  <a:srgbClr val="FF0000"/>
                </a:solidFill>
              </a:rPr>
              <a:t>每个进程</a:t>
            </a:r>
            <a:r>
              <a:rPr lang="zh-CN" altLang="en-US" dirty="0" smtClean="0"/>
              <a:t>提供了一个独立的、极大的虚拟地址空间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" y="1051998"/>
            <a:ext cx="6206162" cy="273708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8949251" y="3279918"/>
            <a:ext cx="2286016" cy="357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未使用区</a:t>
            </a:r>
          </a:p>
        </p:txBody>
      </p:sp>
      <p:sp>
        <p:nvSpPr>
          <p:cNvPr id="25" name="矩形 24"/>
          <p:cNvSpPr/>
          <p:nvPr/>
        </p:nvSpPr>
        <p:spPr>
          <a:xfrm>
            <a:off x="8949251" y="2922728"/>
            <a:ext cx="2286016" cy="357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只读数据和代码</a:t>
            </a:r>
          </a:p>
        </p:txBody>
      </p:sp>
      <p:sp>
        <p:nvSpPr>
          <p:cNvPr id="26" name="矩形 25"/>
          <p:cNvSpPr/>
          <p:nvPr/>
        </p:nvSpPr>
        <p:spPr>
          <a:xfrm>
            <a:off x="8949251" y="2565538"/>
            <a:ext cx="2286016" cy="357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可读写数据</a:t>
            </a:r>
          </a:p>
        </p:txBody>
      </p:sp>
      <p:sp>
        <p:nvSpPr>
          <p:cNvPr id="27" name="矩形 26"/>
          <p:cNvSpPr/>
          <p:nvPr/>
        </p:nvSpPr>
        <p:spPr>
          <a:xfrm>
            <a:off x="8949251" y="2208348"/>
            <a:ext cx="2286016" cy="357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动态生成的堆</a:t>
            </a:r>
          </a:p>
        </p:txBody>
      </p:sp>
      <p:sp>
        <p:nvSpPr>
          <p:cNvPr id="28" name="矩形 27"/>
          <p:cNvSpPr/>
          <p:nvPr/>
        </p:nvSpPr>
        <p:spPr>
          <a:xfrm>
            <a:off x="8949251" y="1851158"/>
            <a:ext cx="2286016" cy="357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49251" y="1493968"/>
            <a:ext cx="2286016" cy="357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共享库映射区</a:t>
            </a:r>
          </a:p>
        </p:txBody>
      </p:sp>
      <p:sp>
        <p:nvSpPr>
          <p:cNvPr id="30" name="矩形 29"/>
          <p:cNvSpPr/>
          <p:nvPr/>
        </p:nvSpPr>
        <p:spPr>
          <a:xfrm>
            <a:off x="8949251" y="1136778"/>
            <a:ext cx="2286016" cy="357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949251" y="779588"/>
            <a:ext cx="2286016" cy="357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用户栈</a:t>
            </a:r>
          </a:p>
        </p:txBody>
      </p:sp>
      <p:sp>
        <p:nvSpPr>
          <p:cNvPr id="32" name="矩形 31"/>
          <p:cNvSpPr/>
          <p:nvPr/>
        </p:nvSpPr>
        <p:spPr>
          <a:xfrm>
            <a:off x="8949251" y="422398"/>
            <a:ext cx="2286016" cy="357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操作系统内核区</a:t>
            </a:r>
          </a:p>
        </p:txBody>
      </p:sp>
      <p:sp>
        <p:nvSpPr>
          <p:cNvPr id="33" name="TextBox 15"/>
          <p:cNvSpPr txBox="1"/>
          <p:nvPr/>
        </p:nvSpPr>
        <p:spPr>
          <a:xfrm>
            <a:off x="8592061" y="3482090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7591929" y="3124900"/>
            <a:ext cx="146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0x08048000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" name="TextBox 17"/>
          <p:cNvSpPr txBox="1"/>
          <p:nvPr/>
        </p:nvSpPr>
        <p:spPr>
          <a:xfrm>
            <a:off x="7591929" y="1645636"/>
            <a:ext cx="147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0x40000000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" name="TextBox 18"/>
          <p:cNvSpPr txBox="1"/>
          <p:nvPr/>
        </p:nvSpPr>
        <p:spPr>
          <a:xfrm>
            <a:off x="7591929" y="624570"/>
            <a:ext cx="147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0xc0000000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" name="TextBox 19"/>
          <p:cNvSpPr txBox="1"/>
          <p:nvPr/>
        </p:nvSpPr>
        <p:spPr>
          <a:xfrm>
            <a:off x="7591929" y="279522"/>
            <a:ext cx="147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0xffffffff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7810613" y="3988100"/>
            <a:ext cx="4343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Linux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中一个进程的虚拟地址空间</a:t>
            </a:r>
            <a:endParaRPr lang="en-US" altLang="zh-CN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CN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每个进程独占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0x0 – 0xffffffff</a:t>
            </a:r>
          </a:p>
          <a:p>
            <a:endParaRPr lang="en-US" altLang="zh-CN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类比：对餐厅的每个客户而言，整个冰箱好像都归一个人用</a:t>
            </a:r>
            <a:endParaRPr lang="en-US" altLang="zh-CN" dirty="0">
              <a:solidFill>
                <a:srgbClr val="00B05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CN" dirty="0">
              <a:solidFill>
                <a:srgbClr val="00B05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程序员无需考虑运行时内存的分配情况，只需针对虚拟地址空间进行编译就可以了</a:t>
            </a:r>
            <a:endParaRPr lang="en-US" altLang="zh-CN" dirty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" name="左大括号 38"/>
          <p:cNvSpPr/>
          <p:nvPr/>
        </p:nvSpPr>
        <p:spPr>
          <a:xfrm>
            <a:off x="6665124" y="279522"/>
            <a:ext cx="768610" cy="3428878"/>
          </a:xfrm>
          <a:prstGeom prst="leftBrace">
            <a:avLst>
              <a:gd name="adj1" fmla="val 8333"/>
              <a:gd name="adj2" fmla="val 7074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6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– </a:t>
            </a:r>
            <a:r>
              <a:rPr lang="zh-CN" altLang="en-US" dirty="0" smtClean="0"/>
              <a:t>完成虚拟地址和物理地址间映射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5" y="1204399"/>
            <a:ext cx="7712618" cy="3401468"/>
          </a:xfrm>
          <a:prstGeom prst="rect">
            <a:avLst/>
          </a:prstGeom>
        </p:spPr>
      </p:pic>
      <p:sp>
        <p:nvSpPr>
          <p:cNvPr id="8" name="圆角右箭头 7"/>
          <p:cNvSpPr/>
          <p:nvPr/>
        </p:nvSpPr>
        <p:spPr>
          <a:xfrm flipH="1">
            <a:off x="6354233" y="2287425"/>
            <a:ext cx="736600" cy="677334"/>
          </a:xfrm>
          <a:prstGeom prst="ben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4333" y="2027584"/>
            <a:ext cx="4834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多个进程的独立虚拟地址空间要映射到同一个物理地址空间</a:t>
            </a:r>
            <a:endParaRPr lang="zh-CN" altLang="en-US" sz="2800" b="1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21733" y="4599605"/>
            <a:ext cx="10515600" cy="658885"/>
          </a:xfrm>
        </p:spPr>
        <p:txBody>
          <a:bodyPr/>
          <a:lstStyle/>
          <a:p>
            <a:r>
              <a:rPr lang="zh-CN" altLang="en-US" dirty="0" smtClean="0"/>
              <a:t>要点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21733" y="5015160"/>
            <a:ext cx="10783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400" dirty="0"/>
              <a:t>上层和下层存储器按照同样的大小划分成一个个“单元”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dirty="0"/>
              <a:t>解决上下层存储器“单元”之间的映射问题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dirty="0"/>
              <a:t>各个进程在运行前不需要关心运行时的内存分配情况</a:t>
            </a:r>
          </a:p>
          <a:p>
            <a:pPr marL="514350" indent="-514350">
              <a:buAutoNum type="arabicPeriod"/>
            </a:pPr>
            <a:r>
              <a:rPr lang="zh-CN" altLang="en-US" sz="2400" dirty="0"/>
              <a:t>各个进程运行时所占用的物理内存“单元”不要起冲突（除非指明要共享）</a:t>
            </a:r>
          </a:p>
        </p:txBody>
      </p:sp>
    </p:spTree>
    <p:extLst>
      <p:ext uri="{BB962C8B-B14F-4D97-AF65-F5344CB8AC3E}">
        <p14:creationId xmlns:p14="http://schemas.microsoft.com/office/powerpoint/2010/main" val="299395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前情提要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919536" y="4365104"/>
            <a:ext cx="5214510" cy="1762782"/>
            <a:chOff x="223736" y="2512270"/>
            <a:chExt cx="13433495" cy="45412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068" y="2512270"/>
              <a:ext cx="3129469" cy="325749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31" y="3238174"/>
              <a:ext cx="2809790" cy="2809790"/>
            </a:xfrm>
            <a:prstGeom prst="rect">
              <a:avLst/>
            </a:prstGeom>
          </p:spPr>
        </p:pic>
        <p:sp>
          <p:nvSpPr>
            <p:cNvPr id="7" name="左右箭头 6"/>
            <p:cNvSpPr/>
            <p:nvPr/>
          </p:nvSpPr>
          <p:spPr>
            <a:xfrm>
              <a:off x="2923696" y="4563354"/>
              <a:ext cx="1927175" cy="379380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223736" y="3132306"/>
              <a:ext cx="6157609" cy="3287949"/>
            </a:xfrm>
            <a:custGeom>
              <a:avLst/>
              <a:gdLst>
                <a:gd name="connsiteX0" fmla="*/ 0 w 6157609"/>
                <a:gd name="connsiteY0" fmla="*/ 0 h 3287949"/>
                <a:gd name="connsiteX1" fmla="*/ 29183 w 6157609"/>
                <a:gd name="connsiteY1" fmla="*/ 3287949 h 3287949"/>
                <a:gd name="connsiteX2" fmla="*/ 5651770 w 6157609"/>
                <a:gd name="connsiteY2" fmla="*/ 3210128 h 3287949"/>
                <a:gd name="connsiteX3" fmla="*/ 5680953 w 6157609"/>
                <a:gd name="connsiteY3" fmla="*/ 3103124 h 3287949"/>
                <a:gd name="connsiteX4" fmla="*/ 5690681 w 6157609"/>
                <a:gd name="connsiteY4" fmla="*/ 3035030 h 3287949"/>
                <a:gd name="connsiteX5" fmla="*/ 6157609 w 6157609"/>
                <a:gd name="connsiteY5" fmla="*/ 1429966 h 3287949"/>
                <a:gd name="connsiteX6" fmla="*/ 6040877 w 6157609"/>
                <a:gd name="connsiteY6" fmla="*/ 1371600 h 3287949"/>
                <a:gd name="connsiteX7" fmla="*/ 2996119 w 6157609"/>
                <a:gd name="connsiteY7" fmla="*/ 19456 h 3287949"/>
                <a:gd name="connsiteX8" fmla="*/ 0 w 6157609"/>
                <a:gd name="connsiteY8" fmla="*/ 0 h 328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7609" h="3287949">
                  <a:moveTo>
                    <a:pt x="0" y="0"/>
                  </a:moveTo>
                  <a:lnTo>
                    <a:pt x="29183" y="3287949"/>
                  </a:lnTo>
                  <a:lnTo>
                    <a:pt x="5651770" y="3210128"/>
                  </a:lnTo>
                  <a:cubicBezTo>
                    <a:pt x="5661498" y="3174460"/>
                    <a:pt x="5672933" y="3139214"/>
                    <a:pt x="5680953" y="3103124"/>
                  </a:cubicBezTo>
                  <a:cubicBezTo>
                    <a:pt x="5685927" y="3080742"/>
                    <a:pt x="5690681" y="3035030"/>
                    <a:pt x="5690681" y="3035030"/>
                  </a:cubicBezTo>
                  <a:lnTo>
                    <a:pt x="6157609" y="1429966"/>
                  </a:lnTo>
                  <a:lnTo>
                    <a:pt x="6040877" y="1371600"/>
                  </a:lnTo>
                  <a:lnTo>
                    <a:pt x="2996119" y="194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45520" y="5864177"/>
              <a:ext cx="7611711" cy="118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C00000"/>
                  </a:solidFill>
                </a:rPr>
                <a:t>对这一块有点不满意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459594" y="3673366"/>
            <a:ext cx="631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PA 3-1 </a:t>
            </a:r>
            <a:r>
              <a:rPr lang="zh-CN" altLang="en-US" sz="2400" dirty="0">
                <a:solidFill>
                  <a:srgbClr val="0070C0"/>
                </a:solidFill>
              </a:rPr>
              <a:t>食材摆太远，取用太耗时，引入</a:t>
            </a:r>
            <a:r>
              <a:rPr lang="en-US" altLang="zh-CN" sz="2400" dirty="0">
                <a:solidFill>
                  <a:srgbClr val="0070C0"/>
                </a:solidFill>
              </a:rPr>
              <a:t>Cache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H="1">
            <a:off x="3341625" y="3904198"/>
            <a:ext cx="1117968" cy="119712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2967587" y="2857739"/>
            <a:ext cx="1492007" cy="2016224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59594" y="2380015"/>
            <a:ext cx="5040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PA 3-2 </a:t>
            </a:r>
            <a:r>
              <a:rPr lang="zh-CN" altLang="en-US" sz="2400" dirty="0">
                <a:solidFill>
                  <a:srgbClr val="7030A0"/>
                </a:solidFill>
              </a:rPr>
              <a:t>管理太混乱，引入了分段机制，代码段、数据段、栈段</a:t>
            </a:r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9FC9-E7CB-4C0D-A27D-7038BD7EB769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FDC-97F3-484D-8643-428881EE3000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05794" y="3424312"/>
            <a:ext cx="3600400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77215" y="3429000"/>
            <a:ext cx="3600400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656736" y="2982972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1      0xffffffff     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2      0xffffffff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415480" y="4365104"/>
            <a:ext cx="979308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28068" y="353554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虚拟地址空间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24000" y="450169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物理地址空间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730796" y="49235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128MB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558682" y="4725144"/>
            <a:ext cx="2211504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621506" y="126928"/>
            <a:ext cx="10515600" cy="658885"/>
          </a:xfrm>
        </p:spPr>
        <p:txBody>
          <a:bodyPr/>
          <a:lstStyle/>
          <a:p>
            <a:r>
              <a:rPr lang="zh-CN" altLang="en-US" dirty="0" smtClean="0"/>
              <a:t>要点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14647" y="659089"/>
            <a:ext cx="10783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400" b="1" dirty="0">
                <a:solidFill>
                  <a:srgbClr val="C00000"/>
                </a:solidFill>
              </a:rPr>
              <a:t>上层和下层存储器按照同样的大小划分成一个个“单元”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400" dirty="0"/>
              <a:t>解决上下层存储器“单元”之间的映射问题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dirty="0"/>
              <a:t>各个进程在运行前不需要关心运行时的内存分配情况</a:t>
            </a:r>
          </a:p>
          <a:p>
            <a:pPr marL="514350" indent="-514350">
              <a:buAutoNum type="arabicPeriod"/>
            </a:pPr>
            <a:r>
              <a:rPr lang="zh-CN" altLang="en-US" sz="2400" dirty="0"/>
              <a:t>各个进程运行时所占用的物理内存“单元”不要起冲突（除非指明要共享）</a:t>
            </a:r>
          </a:p>
        </p:txBody>
      </p:sp>
    </p:spTree>
    <p:extLst>
      <p:ext uri="{BB962C8B-B14F-4D97-AF65-F5344CB8AC3E}">
        <p14:creationId xmlns:p14="http://schemas.microsoft.com/office/powerpoint/2010/main" val="29077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58682" y="4725144"/>
            <a:ext cx="2211504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/>
          </p:nvPr>
        </p:nvGraphicFramePr>
        <p:xfrm>
          <a:off x="555868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600873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/>
          </p:nvPr>
        </p:nvGraphicFramePr>
        <p:xfrm>
          <a:off x="6456040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/>
          </p:nvPr>
        </p:nvGraphicFramePr>
        <p:xfrm>
          <a:off x="6888088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7320136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1672-D7C5-47E5-99B6-C560228AAF6C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05794" y="3424312"/>
            <a:ext cx="3600400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77215" y="3429000"/>
            <a:ext cx="3600400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656736" y="2982972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1      0xffffffff     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2      0xffffffff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415480" y="4365104"/>
            <a:ext cx="979308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28068" y="353554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虚拟地址空间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24000" y="450169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物理地址空间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730796" y="49235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128MB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2705794" y="3424312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6977215" y="3424887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sp>
        <p:nvSpPr>
          <p:cNvPr id="34" name="内容占位符 2"/>
          <p:cNvSpPr>
            <a:spLocks noGrp="1"/>
          </p:cNvSpPr>
          <p:nvPr>
            <p:ph idx="1"/>
          </p:nvPr>
        </p:nvSpPr>
        <p:spPr>
          <a:xfrm>
            <a:off x="621506" y="126928"/>
            <a:ext cx="10515600" cy="658885"/>
          </a:xfrm>
        </p:spPr>
        <p:txBody>
          <a:bodyPr/>
          <a:lstStyle/>
          <a:p>
            <a:r>
              <a:rPr lang="zh-CN" altLang="en-US" dirty="0" smtClean="0"/>
              <a:t>要点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914647" y="659089"/>
            <a:ext cx="10783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400" b="1" dirty="0">
                <a:solidFill>
                  <a:srgbClr val="C00000"/>
                </a:solidFill>
              </a:rPr>
              <a:t>上层和下层存储器按照同样的大小划分成一个个“单元”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400" dirty="0"/>
              <a:t>解决上下层存储器“单元”之间的映射问题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dirty="0"/>
              <a:t>各个进程在运行前不需要关心运行时的内存分配情况</a:t>
            </a:r>
          </a:p>
          <a:p>
            <a:pPr marL="514350" indent="-514350">
              <a:buAutoNum type="arabicPeriod"/>
            </a:pPr>
            <a:r>
              <a:rPr lang="zh-CN" altLang="en-US" sz="2400" dirty="0"/>
              <a:t>各个进程运行时所占用的物理内存“单元”不要起冲突（除非指明要共享）</a:t>
            </a:r>
          </a:p>
        </p:txBody>
      </p:sp>
    </p:spTree>
    <p:extLst>
      <p:ext uri="{BB962C8B-B14F-4D97-AF65-F5344CB8AC3E}">
        <p14:creationId xmlns:p14="http://schemas.microsoft.com/office/powerpoint/2010/main" val="135541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58682" y="4725144"/>
            <a:ext cx="2211504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55868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00873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6456040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888088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7320136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C818E-FC4C-439E-9791-29A49C4FA058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05794" y="3424312"/>
            <a:ext cx="3600400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77215" y="3429000"/>
            <a:ext cx="3600400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656736" y="2982972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1      0xffffffff     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2      0xffffffff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415480" y="4365104"/>
            <a:ext cx="979308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28068" y="353554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虚拟地址空间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24000" y="450169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物理地址空间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730796" y="49235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128MB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705794" y="3424312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977215" y="3424887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631504" y="2738577"/>
            <a:ext cx="87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虚拟页</a:t>
            </a:r>
          </a:p>
        </p:txBody>
      </p:sp>
      <p:cxnSp>
        <p:nvCxnSpPr>
          <p:cNvPr id="12" name="直接箭头连接符 11"/>
          <p:cNvCxnSpPr>
            <a:stCxn id="8" idx="2"/>
          </p:cNvCxnSpPr>
          <p:nvPr/>
        </p:nvCxnSpPr>
        <p:spPr>
          <a:xfrm>
            <a:off x="2068798" y="3107910"/>
            <a:ext cx="786842" cy="613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23865" y="5893860"/>
            <a:ext cx="249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物理页（页框），约定一个页的大小为</a:t>
            </a:r>
            <a:r>
              <a:rPr lang="en-US" altLang="zh-CN" dirty="0"/>
              <a:t>4KB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33" idx="0"/>
          </p:cNvCxnSpPr>
          <p:nvPr/>
        </p:nvCxnSpPr>
        <p:spPr>
          <a:xfrm flipH="1" flipV="1">
            <a:off x="7556267" y="5192301"/>
            <a:ext cx="17268" cy="701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内容占位符 2"/>
          <p:cNvSpPr>
            <a:spLocks noGrp="1"/>
          </p:cNvSpPr>
          <p:nvPr>
            <p:ph idx="1"/>
          </p:nvPr>
        </p:nvSpPr>
        <p:spPr>
          <a:xfrm>
            <a:off x="621506" y="126928"/>
            <a:ext cx="10515600" cy="658885"/>
          </a:xfrm>
        </p:spPr>
        <p:txBody>
          <a:bodyPr/>
          <a:lstStyle/>
          <a:p>
            <a:r>
              <a:rPr lang="zh-CN" altLang="en-US" dirty="0" smtClean="0"/>
              <a:t>要点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914647" y="659089"/>
            <a:ext cx="10783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400" b="1" dirty="0">
                <a:solidFill>
                  <a:srgbClr val="C00000"/>
                </a:solidFill>
              </a:rPr>
              <a:t>上层和下层存储器按照同样的大小划分成一个个“单元”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400" dirty="0"/>
              <a:t>解决上下层存储器“单元”之间的映射问题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dirty="0"/>
              <a:t>各个进程在运行前不需要关心运行时的内存分配情况</a:t>
            </a:r>
          </a:p>
          <a:p>
            <a:pPr marL="514350" indent="-514350">
              <a:buAutoNum type="arabicPeriod"/>
            </a:pPr>
            <a:r>
              <a:rPr lang="zh-CN" altLang="en-US" sz="2400" dirty="0"/>
              <a:t>各个进程运行时所占用的物理内存“单元”不要起冲突（除非指明要共享）</a:t>
            </a:r>
          </a:p>
        </p:txBody>
      </p:sp>
    </p:spTree>
    <p:extLst>
      <p:ext uri="{BB962C8B-B14F-4D97-AF65-F5344CB8AC3E}">
        <p14:creationId xmlns:p14="http://schemas.microsoft.com/office/powerpoint/2010/main" val="264199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58682" y="4725144"/>
            <a:ext cx="2211504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55868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00873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6456040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888088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7320136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A03B-2CE8-41CE-A045-14341996A6EC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05794" y="3424312"/>
            <a:ext cx="3600400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77215" y="3429000"/>
            <a:ext cx="3600400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656736" y="2982972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1      0xffffffff     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2      0xffffffff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415480" y="4365104"/>
            <a:ext cx="979308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28068" y="353554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虚拟地址空间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24000" y="450169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物理地址空间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730796" y="49235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128MB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705794" y="3424312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977215" y="3424887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2999656" y="3789041"/>
            <a:ext cx="3312368" cy="1280439"/>
          </a:xfrm>
          <a:prstGeom prst="straightConnector1">
            <a:avLst/>
          </a:prstGeom>
          <a:ln w="38100">
            <a:solidFill>
              <a:srgbClr val="C0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159896" y="3717033"/>
            <a:ext cx="2416770" cy="1316443"/>
          </a:xfrm>
          <a:prstGeom prst="straightConnector1">
            <a:avLst/>
          </a:prstGeom>
          <a:ln w="38100">
            <a:solidFill>
              <a:srgbClr val="C0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735961" y="3789040"/>
            <a:ext cx="2376267" cy="1358980"/>
          </a:xfrm>
          <a:prstGeom prst="straightConnector1">
            <a:avLst/>
          </a:prstGeom>
          <a:ln w="38100">
            <a:solidFill>
              <a:srgbClr val="C0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6612015" y="3784352"/>
            <a:ext cx="3282411" cy="1363668"/>
          </a:xfrm>
          <a:prstGeom prst="straightConnector1">
            <a:avLst/>
          </a:prstGeom>
          <a:ln w="38100">
            <a:solidFill>
              <a:srgbClr val="C0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7113113" y="3772939"/>
            <a:ext cx="111184" cy="1519929"/>
          </a:xfrm>
          <a:prstGeom prst="straightConnector1">
            <a:avLst/>
          </a:prstGeom>
          <a:ln w="38100">
            <a:solidFill>
              <a:srgbClr val="C0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内容占位符 2"/>
          <p:cNvSpPr>
            <a:spLocks noGrp="1"/>
          </p:cNvSpPr>
          <p:nvPr>
            <p:ph idx="1"/>
          </p:nvPr>
        </p:nvSpPr>
        <p:spPr>
          <a:xfrm>
            <a:off x="621506" y="126928"/>
            <a:ext cx="10515600" cy="658885"/>
          </a:xfrm>
        </p:spPr>
        <p:txBody>
          <a:bodyPr/>
          <a:lstStyle/>
          <a:p>
            <a:r>
              <a:rPr lang="zh-CN" altLang="en-US" dirty="0" smtClean="0"/>
              <a:t>要点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9060" y="5803378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操作系统维护各个进程的虚拟页和物理页之间的映射关系</a:t>
            </a:r>
          </a:p>
        </p:txBody>
      </p:sp>
      <p:sp>
        <p:nvSpPr>
          <p:cNvPr id="40" name="矩形 39"/>
          <p:cNvSpPr/>
          <p:nvPr/>
        </p:nvSpPr>
        <p:spPr>
          <a:xfrm>
            <a:off x="8572831" y="5803377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每个进程维护一个页表</a:t>
            </a:r>
            <a:endParaRPr lang="zh-CN" altLang="en-US" sz="2400" b="1" dirty="0"/>
          </a:p>
        </p:txBody>
      </p:sp>
      <p:sp>
        <p:nvSpPr>
          <p:cNvPr id="14" name="右箭头 13"/>
          <p:cNvSpPr/>
          <p:nvPr/>
        </p:nvSpPr>
        <p:spPr>
          <a:xfrm>
            <a:off x="7978140" y="5724083"/>
            <a:ext cx="594691" cy="622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14647" y="659089"/>
            <a:ext cx="10783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400" dirty="0"/>
              <a:t>上层和下层存储器按照同样的大小划分成一个个“单元”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b="1" dirty="0">
                <a:solidFill>
                  <a:srgbClr val="C00000"/>
                </a:solidFill>
              </a:rPr>
              <a:t>解决上下层存储器“单元”之间的映射问题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各个进程在运行前不需要关心运行时的内存分配情况</a:t>
            </a:r>
          </a:p>
          <a:p>
            <a:pPr marL="514350" indent="-514350">
              <a:buAutoNum type="arabicPeriod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各个进程运行时所占用的物理内存“单元”不要起冲突（除非指明要共享）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25" y="2956801"/>
            <a:ext cx="813962" cy="675588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29" idx="1"/>
            <a:endCxn id="42" idx="3"/>
          </p:cNvCxnSpPr>
          <p:nvPr/>
        </p:nvCxnSpPr>
        <p:spPr>
          <a:xfrm flipH="1" flipV="1">
            <a:off x="1028487" y="3294595"/>
            <a:ext cx="499581" cy="5641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94291" y="3029623"/>
            <a:ext cx="129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不妨想象</a:t>
            </a:r>
            <a:endParaRPr lang="zh-CN" altLang="en-US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8444">
            <a:off x="237318" y="4453041"/>
            <a:ext cx="768375" cy="768375"/>
          </a:xfrm>
          <a:prstGeom prst="rect">
            <a:avLst/>
          </a:prstGeom>
        </p:spPr>
      </p:pic>
      <p:cxnSp>
        <p:nvCxnSpPr>
          <p:cNvPr id="44" name="直接箭头连接符 43"/>
          <p:cNvCxnSpPr>
            <a:stCxn id="30" idx="1"/>
          </p:cNvCxnSpPr>
          <p:nvPr/>
        </p:nvCxnSpPr>
        <p:spPr>
          <a:xfrm flipH="1" flipV="1">
            <a:off x="1164323" y="4824855"/>
            <a:ext cx="3596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58682" y="4725144"/>
            <a:ext cx="2211504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55868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00873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6456040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888088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7320136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B992-653E-478C-B6E8-6DFBC145F180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05794" y="3424312"/>
            <a:ext cx="3600400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77215" y="3429000"/>
            <a:ext cx="3600400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656736" y="2982972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1      0xffffffff     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2      0xffffffff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415480" y="4365104"/>
            <a:ext cx="979308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28068" y="353554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虚拟地址空间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24000" y="450169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物理地址空间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730796" y="49235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128MB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705794" y="3424312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977215" y="3424887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2999656" y="3789041"/>
            <a:ext cx="3312368" cy="1280439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159896" y="3717033"/>
            <a:ext cx="2416770" cy="1316443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735961" y="3789040"/>
            <a:ext cx="2376267" cy="1358980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6612015" y="3784352"/>
            <a:ext cx="3282411" cy="1363668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7113113" y="3772939"/>
            <a:ext cx="111184" cy="1519929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343472" y="5733256"/>
            <a:ext cx="979308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表格 37"/>
          <p:cNvGraphicFramePr>
            <a:graphicFrameLocks noGrp="1"/>
          </p:cNvGraphicFramePr>
          <p:nvPr>
            <p:extLst/>
          </p:nvPr>
        </p:nvGraphicFramePr>
        <p:xfrm>
          <a:off x="5465406" y="5832969"/>
          <a:ext cx="27003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40" name="表格 39"/>
          <p:cNvGraphicFramePr>
            <a:graphicFrameLocks noGrp="1"/>
          </p:cNvGraphicFramePr>
          <p:nvPr>
            <p:extLst/>
          </p:nvPr>
        </p:nvGraphicFramePr>
        <p:xfrm>
          <a:off x="8166230" y="5832969"/>
          <a:ext cx="22502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1528264" y="5783983"/>
            <a:ext cx="104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磁盘</a:t>
            </a:r>
          </a:p>
        </p:txBody>
      </p:sp>
      <p:sp>
        <p:nvSpPr>
          <p:cNvPr id="14" name="下箭头 13"/>
          <p:cNvSpPr/>
          <p:nvPr/>
        </p:nvSpPr>
        <p:spPr>
          <a:xfrm rot="19253356">
            <a:off x="4635770" y="3582394"/>
            <a:ext cx="576064" cy="2823511"/>
          </a:xfrm>
          <a:prstGeom prst="down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 rot="406740">
            <a:off x="8238326" y="3933110"/>
            <a:ext cx="576064" cy="2121254"/>
          </a:xfrm>
          <a:prstGeom prst="down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内容占位符 2"/>
          <p:cNvSpPr>
            <a:spLocks noGrp="1"/>
          </p:cNvSpPr>
          <p:nvPr>
            <p:ph idx="1"/>
          </p:nvPr>
        </p:nvSpPr>
        <p:spPr>
          <a:xfrm>
            <a:off x="621506" y="126928"/>
            <a:ext cx="10515600" cy="658885"/>
          </a:xfrm>
        </p:spPr>
        <p:txBody>
          <a:bodyPr/>
          <a:lstStyle/>
          <a:p>
            <a:r>
              <a:rPr lang="zh-CN" altLang="en-US" dirty="0" smtClean="0"/>
              <a:t>要点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2213057" y="5869844"/>
            <a:ext cx="310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</a:rPr>
              <a:t>1</a:t>
            </a:r>
            <a:r>
              <a:rPr lang="zh-CN" altLang="en-US" b="1" dirty="0">
                <a:solidFill>
                  <a:srgbClr val="7030A0"/>
                </a:solidFill>
              </a:rPr>
              <a:t>）主存中放不下的页放</a:t>
            </a:r>
            <a:r>
              <a:rPr lang="zh-CN" altLang="en-US" b="1" dirty="0" smtClean="0">
                <a:solidFill>
                  <a:srgbClr val="7030A0"/>
                </a:solidFill>
              </a:rPr>
              <a:t>磁盘</a:t>
            </a:r>
            <a:endParaRPr lang="en-US" altLang="zh-CN" b="1" dirty="0">
              <a:solidFill>
                <a:srgbClr val="7030A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14647" y="659089"/>
            <a:ext cx="10783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400" dirty="0"/>
              <a:t>上层和下层存储器按照同样的大小划分成一个个“单元”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b="1" dirty="0">
                <a:solidFill>
                  <a:srgbClr val="C00000"/>
                </a:solidFill>
              </a:rPr>
              <a:t>解决上下层存储器“单元”之间的映射问题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各个进程在运行前不需要关心运行时的内存分配情况</a:t>
            </a:r>
          </a:p>
          <a:p>
            <a:pPr marL="514350" indent="-514350">
              <a:buAutoNum type="arabicPeriod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各个进程运行时所占用的物理内存“单元”不要起冲突（除非指明要共享）</a:t>
            </a:r>
          </a:p>
        </p:txBody>
      </p:sp>
    </p:spTree>
    <p:extLst>
      <p:ext uri="{BB962C8B-B14F-4D97-AF65-F5344CB8AC3E}">
        <p14:creationId xmlns:p14="http://schemas.microsoft.com/office/powerpoint/2010/main" val="27933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58682" y="4725144"/>
            <a:ext cx="2211504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55868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00873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6456040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888088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7320136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30BD-7AD5-4083-8988-330DEB3D0FC7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05794" y="3424312"/>
            <a:ext cx="3600400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77215" y="3429000"/>
            <a:ext cx="3600400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656736" y="2982972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1      0xffffffff     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2      0xffffffff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415480" y="4365104"/>
            <a:ext cx="979308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28068" y="353554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虚拟地址空间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24000" y="450169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物理地址空间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730796" y="49235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128MB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705794" y="3424312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977215" y="3424887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2999656" y="3789041"/>
            <a:ext cx="3312368" cy="1280439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159896" y="3717033"/>
            <a:ext cx="2416770" cy="1316443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735961" y="3789040"/>
            <a:ext cx="2376267" cy="1358980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6612015" y="3784352"/>
            <a:ext cx="3282411" cy="1363668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7113113" y="3772939"/>
            <a:ext cx="111184" cy="1519929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343472" y="5733256"/>
            <a:ext cx="979308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5465406" y="5832969"/>
          <a:ext cx="27003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8166230" y="5832969"/>
          <a:ext cx="22502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1528264" y="5783983"/>
            <a:ext cx="104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磁盘</a:t>
            </a:r>
          </a:p>
        </p:txBody>
      </p:sp>
      <p:sp>
        <p:nvSpPr>
          <p:cNvPr id="14" name="下箭头 13"/>
          <p:cNvSpPr/>
          <p:nvPr/>
        </p:nvSpPr>
        <p:spPr>
          <a:xfrm rot="19253356">
            <a:off x="4635770" y="3582394"/>
            <a:ext cx="576064" cy="2823511"/>
          </a:xfrm>
          <a:prstGeom prst="down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 rot="406740">
            <a:off x="8238326" y="3933110"/>
            <a:ext cx="576064" cy="2121254"/>
          </a:xfrm>
          <a:prstGeom prst="down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213057" y="5869844"/>
            <a:ext cx="3106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</a:rPr>
              <a:t>1</a:t>
            </a:r>
            <a:r>
              <a:rPr lang="zh-CN" altLang="en-US" b="1" dirty="0">
                <a:solidFill>
                  <a:srgbClr val="7030A0"/>
                </a:solidFill>
              </a:rPr>
              <a:t>）主存中放不下的页放磁盘</a:t>
            </a:r>
            <a:endParaRPr lang="en-US" altLang="zh-CN" b="1" dirty="0">
              <a:solidFill>
                <a:srgbClr val="7030A0"/>
              </a:solidFill>
            </a:endParaRPr>
          </a:p>
          <a:p>
            <a:r>
              <a:rPr lang="en-US" altLang="zh-CN" b="1" dirty="0">
                <a:solidFill>
                  <a:srgbClr val="7030A0"/>
                </a:solidFill>
              </a:rPr>
              <a:t>2</a:t>
            </a:r>
            <a:r>
              <a:rPr lang="zh-CN" altLang="en-US" b="1" dirty="0">
                <a:solidFill>
                  <a:srgbClr val="7030A0"/>
                </a:solidFill>
              </a:rPr>
              <a:t>）需要时从磁盘装入主存</a:t>
            </a:r>
          </a:p>
        </p:txBody>
      </p:sp>
      <p:cxnSp>
        <p:nvCxnSpPr>
          <p:cNvPr id="42" name="直接箭头连接符 41"/>
          <p:cNvCxnSpPr/>
          <p:nvPr/>
        </p:nvCxnSpPr>
        <p:spPr>
          <a:xfrm flipH="1" flipV="1">
            <a:off x="7559780" y="5213887"/>
            <a:ext cx="882001" cy="1057380"/>
          </a:xfrm>
          <a:prstGeom prst="straightConnector1">
            <a:avLst/>
          </a:prstGeom>
          <a:ln w="38100">
            <a:solidFill>
              <a:srgbClr val="C0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117452" y="589345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装载</a:t>
            </a:r>
            <a:r>
              <a:rPr lang="en-US" altLang="zh-CN" sz="3200" dirty="0">
                <a:solidFill>
                  <a:srgbClr val="C00000"/>
                </a:solidFill>
              </a:rPr>
              <a:t>&amp;</a:t>
            </a:r>
            <a:r>
              <a:rPr lang="zh-CN" altLang="en-US" sz="3200" dirty="0">
                <a:solidFill>
                  <a:srgbClr val="C00000"/>
                </a:solidFill>
              </a:rPr>
              <a:t>替换</a:t>
            </a:r>
          </a:p>
        </p:txBody>
      </p:sp>
      <p:sp>
        <p:nvSpPr>
          <p:cNvPr id="43" name="内容占位符 2"/>
          <p:cNvSpPr>
            <a:spLocks noGrp="1"/>
          </p:cNvSpPr>
          <p:nvPr>
            <p:ph idx="1"/>
          </p:nvPr>
        </p:nvSpPr>
        <p:spPr>
          <a:xfrm>
            <a:off x="621506" y="126928"/>
            <a:ext cx="10515600" cy="658885"/>
          </a:xfrm>
        </p:spPr>
        <p:txBody>
          <a:bodyPr/>
          <a:lstStyle/>
          <a:p>
            <a:r>
              <a:rPr lang="zh-CN" altLang="en-US" dirty="0" smtClean="0"/>
              <a:t>要点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7338138" y="2669714"/>
            <a:ext cx="645929" cy="682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51400" y="2133600"/>
            <a:ext cx="57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要访问的虚拟页不在主存：发生缺页异常</a:t>
            </a:r>
            <a:endParaRPr lang="zh-CN" altLang="en-US" sz="2400" b="1" dirty="0"/>
          </a:p>
        </p:txBody>
      </p:sp>
      <p:sp>
        <p:nvSpPr>
          <p:cNvPr id="47" name="矩形 46"/>
          <p:cNvSpPr/>
          <p:nvPr/>
        </p:nvSpPr>
        <p:spPr>
          <a:xfrm>
            <a:off x="914647" y="659089"/>
            <a:ext cx="10783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400" dirty="0"/>
              <a:t>上层和下层存储器按照同样的大小划分成一个个“单元”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b="1" dirty="0">
                <a:solidFill>
                  <a:srgbClr val="C00000"/>
                </a:solidFill>
              </a:rPr>
              <a:t>解决上下层存储器“单元”之间的映射问题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各个进程在运行前不需要关心运行时的内存分配情况</a:t>
            </a:r>
          </a:p>
          <a:p>
            <a:pPr marL="514350" indent="-514350">
              <a:buAutoNum type="arabicPeriod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各个进程运行时所占用的物理内存“单元”不要起冲突（除非指明要共享）</a:t>
            </a:r>
          </a:p>
        </p:txBody>
      </p:sp>
    </p:spTree>
    <p:extLst>
      <p:ext uri="{BB962C8B-B14F-4D97-AF65-F5344CB8AC3E}">
        <p14:creationId xmlns:p14="http://schemas.microsoft.com/office/powerpoint/2010/main" val="25322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58682" y="4725144"/>
            <a:ext cx="2211504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55868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008732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6456040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888088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7320136" y="4725144"/>
          <a:ext cx="4500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3707-19AC-43F3-8F90-1DA561520487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05794" y="3424312"/>
            <a:ext cx="3600400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77215" y="3429000"/>
            <a:ext cx="3600400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656736" y="2982972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1      0xffffffff     0x0        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进程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2      0xffffffff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415480" y="4365104"/>
            <a:ext cx="979308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28068" y="353554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虚拟地址空间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24000" y="4501690"/>
            <a:ext cx="10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物理地址空间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730796" y="49235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128MB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705794" y="3424312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977215" y="3424887"/>
          <a:ext cx="36004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5955074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487711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2999656" y="3789041"/>
            <a:ext cx="3312368" cy="1280439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735961" y="3789040"/>
            <a:ext cx="2376267" cy="1358980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6612015" y="3784352"/>
            <a:ext cx="3282411" cy="1363668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7113113" y="3772939"/>
            <a:ext cx="111184" cy="1519929"/>
          </a:xfrm>
          <a:prstGeom prst="straightConnector1">
            <a:avLst/>
          </a:prstGeom>
          <a:ln w="38100">
            <a:solidFill>
              <a:srgbClr val="FFD1D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343472" y="5733256"/>
            <a:ext cx="979308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5465406" y="5832969"/>
          <a:ext cx="270030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5588192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8166230" y="5832969"/>
          <a:ext cx="2250250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67593025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01992263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33014147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84502107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886455925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3258"/>
                  </a:ext>
                </a:extLst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1528264" y="5783983"/>
            <a:ext cx="104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磁盘</a:t>
            </a:r>
          </a:p>
        </p:txBody>
      </p:sp>
      <p:sp>
        <p:nvSpPr>
          <p:cNvPr id="14" name="下箭头 13"/>
          <p:cNvSpPr/>
          <p:nvPr/>
        </p:nvSpPr>
        <p:spPr>
          <a:xfrm rot="19253356">
            <a:off x="4635770" y="3582394"/>
            <a:ext cx="576064" cy="2823511"/>
          </a:xfrm>
          <a:prstGeom prst="down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 rot="406740">
            <a:off x="8238326" y="3933110"/>
            <a:ext cx="576064" cy="2121254"/>
          </a:xfrm>
          <a:prstGeom prst="down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213057" y="5869844"/>
            <a:ext cx="3106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</a:rPr>
              <a:t>1</a:t>
            </a:r>
            <a:r>
              <a:rPr lang="zh-CN" altLang="en-US" b="1" dirty="0">
                <a:solidFill>
                  <a:srgbClr val="7030A0"/>
                </a:solidFill>
              </a:rPr>
              <a:t>）主存中放不下的页放磁盘</a:t>
            </a:r>
            <a:endParaRPr lang="en-US" altLang="zh-CN" b="1" dirty="0">
              <a:solidFill>
                <a:srgbClr val="7030A0"/>
              </a:solidFill>
            </a:endParaRPr>
          </a:p>
          <a:p>
            <a:r>
              <a:rPr lang="en-US" altLang="zh-CN" b="1" dirty="0">
                <a:solidFill>
                  <a:srgbClr val="7030A0"/>
                </a:solidFill>
              </a:rPr>
              <a:t>2</a:t>
            </a:r>
            <a:r>
              <a:rPr lang="zh-CN" altLang="en-US" b="1" dirty="0">
                <a:solidFill>
                  <a:srgbClr val="7030A0"/>
                </a:solidFill>
              </a:rPr>
              <a:t>）需要时从磁盘装入主存</a:t>
            </a:r>
          </a:p>
        </p:txBody>
      </p:sp>
      <p:cxnSp>
        <p:nvCxnSpPr>
          <p:cNvPr id="42" name="直接箭头连接符 41"/>
          <p:cNvCxnSpPr/>
          <p:nvPr/>
        </p:nvCxnSpPr>
        <p:spPr>
          <a:xfrm flipH="1" flipV="1">
            <a:off x="7559780" y="5213887"/>
            <a:ext cx="882001" cy="1057380"/>
          </a:xfrm>
          <a:prstGeom prst="straightConnector1">
            <a:avLst/>
          </a:prstGeom>
          <a:ln w="38100">
            <a:solidFill>
              <a:srgbClr val="C0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7576666" y="3861049"/>
            <a:ext cx="62384" cy="1172427"/>
          </a:xfrm>
          <a:prstGeom prst="straightConnector1">
            <a:avLst/>
          </a:prstGeom>
          <a:ln w="38100">
            <a:solidFill>
              <a:srgbClr val="C0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136429" y="4061829"/>
            <a:ext cx="182317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修改映射</a:t>
            </a:r>
          </a:p>
        </p:txBody>
      </p:sp>
      <p:sp>
        <p:nvSpPr>
          <p:cNvPr id="44" name="内容占位符 2"/>
          <p:cNvSpPr>
            <a:spLocks noGrp="1"/>
          </p:cNvSpPr>
          <p:nvPr>
            <p:ph idx="1"/>
          </p:nvPr>
        </p:nvSpPr>
        <p:spPr>
          <a:xfrm>
            <a:off x="621506" y="126928"/>
            <a:ext cx="10515600" cy="658885"/>
          </a:xfrm>
        </p:spPr>
        <p:txBody>
          <a:bodyPr/>
          <a:lstStyle/>
          <a:p>
            <a:r>
              <a:rPr lang="zh-CN" altLang="en-US" dirty="0" smtClean="0"/>
              <a:t>要点</a:t>
            </a:r>
            <a:endParaRPr lang="zh-CN" altLang="en-US" dirty="0"/>
          </a:p>
        </p:txBody>
      </p:sp>
      <p:sp>
        <p:nvSpPr>
          <p:cNvPr id="47" name="下箭头 46"/>
          <p:cNvSpPr/>
          <p:nvPr/>
        </p:nvSpPr>
        <p:spPr>
          <a:xfrm>
            <a:off x="7338138" y="2669714"/>
            <a:ext cx="645929" cy="682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4851400" y="2133600"/>
            <a:ext cx="57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要访问的虚拟页不在主存：发生缺页异常</a:t>
            </a:r>
            <a:endParaRPr lang="zh-CN" altLang="en-US" sz="2400" b="1" dirty="0"/>
          </a:p>
        </p:txBody>
      </p:sp>
      <p:sp>
        <p:nvSpPr>
          <p:cNvPr id="50" name="矩形 49"/>
          <p:cNvSpPr/>
          <p:nvPr/>
        </p:nvSpPr>
        <p:spPr>
          <a:xfrm>
            <a:off x="914647" y="659089"/>
            <a:ext cx="10783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400" dirty="0"/>
              <a:t>上层和下层存储器按照同样的大小划分成一个个“单元”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b="1" dirty="0">
                <a:solidFill>
                  <a:srgbClr val="C00000"/>
                </a:solidFill>
              </a:rPr>
              <a:t>解决上下层存储器“单元”之间的映射问题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各个进程在运行前不需要关心运行时的内存分配情况</a:t>
            </a:r>
          </a:p>
          <a:p>
            <a:pPr marL="514350" indent="-514350">
              <a:buAutoNum type="arabicPeriod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各个进程运行时所占用的物理内存“单元”不要起冲突（除非指明要共享）</a:t>
            </a:r>
          </a:p>
        </p:txBody>
      </p:sp>
    </p:spTree>
    <p:extLst>
      <p:ext uri="{BB962C8B-B14F-4D97-AF65-F5344CB8AC3E}">
        <p14:creationId xmlns:p14="http://schemas.microsoft.com/office/powerpoint/2010/main" val="20236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9265" y="2841930"/>
            <a:ext cx="9177867" cy="330783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CN" altLang="en-US" dirty="0" smtClean="0"/>
              <a:t>为</a:t>
            </a:r>
            <a:r>
              <a:rPr lang="zh-CN" altLang="en-US" dirty="0" smtClean="0">
                <a:solidFill>
                  <a:srgbClr val="C00000"/>
                </a:solidFill>
              </a:rPr>
              <a:t>每个进程</a:t>
            </a:r>
            <a:r>
              <a:rPr lang="zh-CN" altLang="en-US" dirty="0" smtClean="0"/>
              <a:t>提供了一个独立的、极大的虚拟地址空间</a:t>
            </a:r>
            <a:endParaRPr lang="en-US" altLang="zh-CN" dirty="0" smtClean="0"/>
          </a:p>
          <a:p>
            <a:pPr lvl="1">
              <a:spcBef>
                <a:spcPts val="3000"/>
              </a:spcBef>
            </a:pPr>
            <a:r>
              <a:rPr lang="zh-CN" altLang="en-US" dirty="0"/>
              <a:t>将主存看做磁盘的缓存，主存中只保留当前活动的</a:t>
            </a:r>
            <a:r>
              <a:rPr lang="zh-CN" altLang="en-US" dirty="0" smtClean="0"/>
              <a:t>程序和数据对应的页，</a:t>
            </a:r>
            <a:r>
              <a:rPr lang="zh-CN" altLang="en-US" dirty="0"/>
              <a:t>有效利用主存</a:t>
            </a:r>
            <a:r>
              <a:rPr lang="zh-CN" altLang="en-US" dirty="0" smtClean="0"/>
              <a:t>空间，拓展每个进程的可寻址空间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 smtClean="0"/>
              <a:t>每个进程拥有一致的虚拟地址空间，方便管理</a:t>
            </a:r>
            <a:endParaRPr lang="en-US" altLang="zh-CN" dirty="0" smtClean="0"/>
          </a:p>
          <a:p>
            <a:pPr lvl="1">
              <a:spcBef>
                <a:spcPts val="3000"/>
              </a:spcBef>
            </a:pPr>
            <a:r>
              <a:rPr lang="zh-CN" altLang="en-US" dirty="0" smtClean="0"/>
              <a:t>每个进程的虚拟地址空间为私有，提供保护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57A7-3D77-4295-9805-8D62C920AFB0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329265" y="668843"/>
            <a:ext cx="9169401" cy="1568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分段机制有什么局限性？</a:t>
            </a:r>
            <a:endParaRPr lang="en-US" altLang="zh-CN" smtClean="0"/>
          </a:p>
          <a:p>
            <a:pPr lvl="1"/>
            <a:r>
              <a:rPr lang="zh-CN" altLang="en-US" smtClean="0"/>
              <a:t>局限性</a:t>
            </a:r>
            <a:r>
              <a:rPr lang="en-US" altLang="zh-CN" smtClean="0"/>
              <a:t>1</a:t>
            </a:r>
            <a:r>
              <a:rPr lang="zh-CN" altLang="en-US" smtClean="0"/>
              <a:t>：物理内存大小的限制</a:t>
            </a:r>
            <a:endParaRPr lang="en-US" altLang="zh-CN" smtClean="0"/>
          </a:p>
          <a:p>
            <a:pPr lvl="1"/>
            <a:r>
              <a:rPr lang="zh-CN" altLang="en-US" smtClean="0"/>
              <a:t>局限性</a:t>
            </a:r>
            <a:r>
              <a:rPr lang="en-US" altLang="zh-CN" smtClean="0"/>
              <a:t>2</a:t>
            </a:r>
            <a:r>
              <a:rPr lang="zh-CN" altLang="en-US" smtClean="0"/>
              <a:t>：多进程并行</a:t>
            </a:r>
            <a:endParaRPr lang="en-US" altLang="zh-CN" dirty="0" smtClean="0"/>
          </a:p>
        </p:txBody>
      </p:sp>
      <p:sp>
        <p:nvSpPr>
          <p:cNvPr id="8" name="上箭头 7"/>
          <p:cNvSpPr/>
          <p:nvPr/>
        </p:nvSpPr>
        <p:spPr>
          <a:xfrm>
            <a:off x="4233334" y="2218271"/>
            <a:ext cx="1185333" cy="6519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52533" y="2179374"/>
            <a:ext cx="2506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分</a:t>
            </a:r>
            <a:r>
              <a:rPr lang="zh-CN" altLang="en-US" sz="3200" dirty="0" smtClean="0">
                <a:solidFill>
                  <a:srgbClr val="C00000"/>
                </a:solidFill>
              </a:rPr>
              <a:t>页机制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9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4" y="2589550"/>
            <a:ext cx="7890521" cy="20518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2854" y="4720734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操作系统维护各个进程的虚拟页和物理页之间的映射关系</a:t>
            </a:r>
          </a:p>
        </p:txBody>
      </p:sp>
      <p:sp>
        <p:nvSpPr>
          <p:cNvPr id="9" name="矩形 8"/>
          <p:cNvSpPr/>
          <p:nvPr/>
        </p:nvSpPr>
        <p:spPr>
          <a:xfrm>
            <a:off x="8826625" y="472073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每个进程维护一个页表</a:t>
            </a:r>
            <a:endParaRPr lang="zh-CN" altLang="en-US" sz="2400" b="1" dirty="0"/>
          </a:p>
        </p:txBody>
      </p:sp>
      <p:sp>
        <p:nvSpPr>
          <p:cNvPr id="10" name="右箭头 9"/>
          <p:cNvSpPr/>
          <p:nvPr/>
        </p:nvSpPr>
        <p:spPr>
          <a:xfrm>
            <a:off x="8231934" y="4641439"/>
            <a:ext cx="594691" cy="622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21506" y="126928"/>
            <a:ext cx="10515600" cy="658885"/>
          </a:xfrm>
        </p:spPr>
        <p:txBody>
          <a:bodyPr/>
          <a:lstStyle/>
          <a:p>
            <a:r>
              <a:rPr lang="zh-CN" altLang="en-US" dirty="0" smtClean="0"/>
              <a:t>要点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397999" y="298288"/>
            <a:ext cx="152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核心问题</a:t>
            </a:r>
            <a:endParaRPr lang="zh-CN" altLang="en-US" sz="4400" dirty="0"/>
          </a:p>
        </p:txBody>
      </p:sp>
      <p:sp>
        <p:nvSpPr>
          <p:cNvPr id="15" name="矩形 14"/>
          <p:cNvSpPr/>
          <p:nvPr/>
        </p:nvSpPr>
        <p:spPr>
          <a:xfrm>
            <a:off x="914647" y="659089"/>
            <a:ext cx="10783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400" dirty="0"/>
              <a:t>上层和下层存储器按照同样的大小划分成一个个“单元”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b="1" dirty="0">
                <a:solidFill>
                  <a:srgbClr val="C00000"/>
                </a:solidFill>
              </a:rPr>
              <a:t>解决上下层存储器“单元”之间的映射问题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各个进程在运行前不需要关心运行时的内存分配情况</a:t>
            </a:r>
          </a:p>
          <a:p>
            <a:pPr marL="514350" indent="-514350">
              <a:buAutoNum type="arabicPeriod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各个进程运行时所占用的物理内存“单元”不要起冲突（除非指明要共享）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7171267" y="1100667"/>
            <a:ext cx="2057400" cy="2078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97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页表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92631"/>
            <a:ext cx="8229600" cy="919574"/>
          </a:xfrm>
        </p:spPr>
        <p:txBody>
          <a:bodyPr>
            <a:normAutofit/>
          </a:bodyPr>
          <a:lstStyle/>
          <a:p>
            <a:pPr lvl="1"/>
            <a:r>
              <a:rPr lang="zh-CN" altLang="en-US" dirty="0" smtClean="0"/>
              <a:t>某个进程的某个虚拟页在不在物理内存中</a:t>
            </a:r>
            <a:endParaRPr lang="en-US" altLang="zh-CN" dirty="0" smtClean="0"/>
          </a:p>
          <a:p>
            <a:pPr lvl="1"/>
            <a:r>
              <a:rPr lang="zh-CN" altLang="en-US" dirty="0"/>
              <a:t>某个进程的某个</a:t>
            </a:r>
            <a:r>
              <a:rPr lang="zh-CN" altLang="en-US" dirty="0" smtClean="0"/>
              <a:t>虚拟页映射到哪个物理页（页框）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BA2C4-A5F1-4868-9F2C-6DEF05BA8F7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847528" y="2636912"/>
          <a:ext cx="482453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434">
                  <a:extLst>
                    <a:ext uri="{9D8B030D-6E8A-4147-A177-3AD203B41FA5}">
                      <a16:colId xmlns:a16="http://schemas.microsoft.com/office/drawing/2014/main" val="1027988878"/>
                    </a:ext>
                  </a:extLst>
                </a:gridCol>
                <a:gridCol w="1338260">
                  <a:extLst>
                    <a:ext uri="{9D8B030D-6E8A-4147-A177-3AD203B41FA5}">
                      <a16:colId xmlns:a16="http://schemas.microsoft.com/office/drawing/2014/main" val="414503049"/>
                    </a:ext>
                  </a:extLst>
                </a:gridCol>
                <a:gridCol w="2281842">
                  <a:extLst>
                    <a:ext uri="{9D8B030D-6E8A-4147-A177-3AD203B41FA5}">
                      <a16:colId xmlns:a16="http://schemas.microsoft.com/office/drawing/2014/main" val="2117870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虚拟页号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在不在主存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对应哪个物理页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77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30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97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40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361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N/A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9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0x1234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420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695357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960096" y="2566815"/>
            <a:ext cx="19442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每个进程都有一个表格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各进程表格每一项对应的物理页之间不产生冲突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操作系统管理着所有进程的页表</a:t>
            </a:r>
          </a:p>
        </p:txBody>
      </p:sp>
      <p:sp>
        <p:nvSpPr>
          <p:cNvPr id="9" name="矩形 8"/>
          <p:cNvSpPr/>
          <p:nvPr/>
        </p:nvSpPr>
        <p:spPr>
          <a:xfrm>
            <a:off x="8832304" y="3995772"/>
            <a:ext cx="1997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进程间相互隔离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5" y="4725145"/>
            <a:ext cx="1231913" cy="127093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832304" y="2566814"/>
            <a:ext cx="1997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这个表叫‘页表’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570" y="437311"/>
            <a:ext cx="4335230" cy="11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 3-3 </a:t>
            </a:r>
            <a:r>
              <a:rPr lang="zh-CN" altLang="en-US" dirty="0" smtClean="0"/>
              <a:t>分页机制的动机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919536" y="4365104"/>
            <a:ext cx="5214510" cy="1762782"/>
            <a:chOff x="223736" y="2512270"/>
            <a:chExt cx="13433495" cy="45412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068" y="2512270"/>
              <a:ext cx="3129469" cy="325749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31" y="3238174"/>
              <a:ext cx="2809790" cy="2809790"/>
            </a:xfrm>
            <a:prstGeom prst="rect">
              <a:avLst/>
            </a:prstGeom>
          </p:spPr>
        </p:pic>
        <p:sp>
          <p:nvSpPr>
            <p:cNvPr id="7" name="左右箭头 6"/>
            <p:cNvSpPr/>
            <p:nvPr/>
          </p:nvSpPr>
          <p:spPr>
            <a:xfrm>
              <a:off x="2923696" y="4563354"/>
              <a:ext cx="1927175" cy="379380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223736" y="3132306"/>
              <a:ext cx="6157609" cy="3287949"/>
            </a:xfrm>
            <a:custGeom>
              <a:avLst/>
              <a:gdLst>
                <a:gd name="connsiteX0" fmla="*/ 0 w 6157609"/>
                <a:gd name="connsiteY0" fmla="*/ 0 h 3287949"/>
                <a:gd name="connsiteX1" fmla="*/ 29183 w 6157609"/>
                <a:gd name="connsiteY1" fmla="*/ 3287949 h 3287949"/>
                <a:gd name="connsiteX2" fmla="*/ 5651770 w 6157609"/>
                <a:gd name="connsiteY2" fmla="*/ 3210128 h 3287949"/>
                <a:gd name="connsiteX3" fmla="*/ 5680953 w 6157609"/>
                <a:gd name="connsiteY3" fmla="*/ 3103124 h 3287949"/>
                <a:gd name="connsiteX4" fmla="*/ 5690681 w 6157609"/>
                <a:gd name="connsiteY4" fmla="*/ 3035030 h 3287949"/>
                <a:gd name="connsiteX5" fmla="*/ 6157609 w 6157609"/>
                <a:gd name="connsiteY5" fmla="*/ 1429966 h 3287949"/>
                <a:gd name="connsiteX6" fmla="*/ 6040877 w 6157609"/>
                <a:gd name="connsiteY6" fmla="*/ 1371600 h 3287949"/>
                <a:gd name="connsiteX7" fmla="*/ 2996119 w 6157609"/>
                <a:gd name="connsiteY7" fmla="*/ 19456 h 3287949"/>
                <a:gd name="connsiteX8" fmla="*/ 0 w 6157609"/>
                <a:gd name="connsiteY8" fmla="*/ 0 h 328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7609" h="3287949">
                  <a:moveTo>
                    <a:pt x="0" y="0"/>
                  </a:moveTo>
                  <a:lnTo>
                    <a:pt x="29183" y="3287949"/>
                  </a:lnTo>
                  <a:lnTo>
                    <a:pt x="5651770" y="3210128"/>
                  </a:lnTo>
                  <a:cubicBezTo>
                    <a:pt x="5661498" y="3174460"/>
                    <a:pt x="5672933" y="3139214"/>
                    <a:pt x="5680953" y="3103124"/>
                  </a:cubicBezTo>
                  <a:cubicBezTo>
                    <a:pt x="5685927" y="3080742"/>
                    <a:pt x="5690681" y="3035030"/>
                    <a:pt x="5690681" y="3035030"/>
                  </a:cubicBezTo>
                  <a:lnTo>
                    <a:pt x="6157609" y="1429966"/>
                  </a:lnTo>
                  <a:lnTo>
                    <a:pt x="6040877" y="1371600"/>
                  </a:lnTo>
                  <a:lnTo>
                    <a:pt x="2996119" y="194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45520" y="5864177"/>
              <a:ext cx="7611711" cy="118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C00000"/>
                  </a:solidFill>
                </a:rPr>
                <a:t>对这一块有点不满意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459594" y="3673366"/>
            <a:ext cx="631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PA 3-1 </a:t>
            </a:r>
            <a:r>
              <a:rPr lang="zh-CN" altLang="en-US" sz="2400" dirty="0">
                <a:solidFill>
                  <a:srgbClr val="0070C0"/>
                </a:solidFill>
              </a:rPr>
              <a:t>食材摆太远，取用太耗时，引入</a:t>
            </a:r>
            <a:r>
              <a:rPr lang="en-US" altLang="zh-CN" sz="2400" dirty="0">
                <a:solidFill>
                  <a:srgbClr val="0070C0"/>
                </a:solidFill>
              </a:rPr>
              <a:t>Cache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H="1">
            <a:off x="3341625" y="3904198"/>
            <a:ext cx="1117968" cy="119712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2967587" y="2857739"/>
            <a:ext cx="1492007" cy="2016224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59594" y="2380015"/>
            <a:ext cx="5040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PA 3-2 </a:t>
            </a:r>
            <a:r>
              <a:rPr lang="zh-CN" altLang="en-US" sz="2400" dirty="0">
                <a:solidFill>
                  <a:srgbClr val="7030A0"/>
                </a:solidFill>
              </a:rPr>
              <a:t>管理太混乱，引入了分段机制，代码段、数据段、栈段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09607" y="1188300"/>
            <a:ext cx="5040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PA 3-3 </a:t>
            </a:r>
            <a:r>
              <a:rPr lang="zh-CN" altLang="en-US" sz="2400" dirty="0">
                <a:solidFill>
                  <a:srgbClr val="FF0000"/>
                </a:solidFill>
              </a:rPr>
              <a:t>主存太小，多进程管理困难，引入分页机制</a:t>
            </a:r>
          </a:p>
        </p:txBody>
      </p:sp>
      <p:cxnSp>
        <p:nvCxnSpPr>
          <p:cNvPr id="15" name="直接箭头连接符 14"/>
          <p:cNvCxnSpPr>
            <a:stCxn id="13" idx="1"/>
          </p:cNvCxnSpPr>
          <p:nvPr/>
        </p:nvCxnSpPr>
        <p:spPr>
          <a:xfrm flipH="1">
            <a:off x="2649066" y="1603798"/>
            <a:ext cx="1660540" cy="30493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7802-6EDF-4D4A-A46D-E64802B9A1CE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2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4C7D-0527-4A42-9A0D-D0390F6F5D74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847529" y="2636912"/>
          <a:ext cx="3312367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924">
                  <a:extLst>
                    <a:ext uri="{9D8B030D-6E8A-4147-A177-3AD203B41FA5}">
                      <a16:colId xmlns:a16="http://schemas.microsoft.com/office/drawing/2014/main" val="1027988878"/>
                    </a:ext>
                  </a:extLst>
                </a:gridCol>
                <a:gridCol w="918805">
                  <a:extLst>
                    <a:ext uri="{9D8B030D-6E8A-4147-A177-3AD203B41FA5}">
                      <a16:colId xmlns:a16="http://schemas.microsoft.com/office/drawing/2014/main" val="414503049"/>
                    </a:ext>
                  </a:extLst>
                </a:gridCol>
                <a:gridCol w="1566638">
                  <a:extLst>
                    <a:ext uri="{9D8B030D-6E8A-4147-A177-3AD203B41FA5}">
                      <a16:colId xmlns:a16="http://schemas.microsoft.com/office/drawing/2014/main" val="2117870295"/>
                    </a:ext>
                  </a:extLst>
                </a:gridCol>
              </a:tblGrid>
              <a:tr h="153017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chemeClr val="bg1"/>
                          </a:solidFill>
                        </a:rPr>
                        <a:t>虚拟页号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chemeClr val="bg1"/>
                          </a:solidFill>
                        </a:rPr>
                        <a:t>在不在主存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chemeClr val="bg1"/>
                          </a:solidFill>
                        </a:rPr>
                        <a:t>对应哪个物理页</a:t>
                      </a:r>
                      <a:endParaRPr lang="zh-CN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777233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0x0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在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0x100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30703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0x1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在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0x30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978677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0x2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不在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N/A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404976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0x3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不在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N/A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361839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0x4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不在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N/A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98102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0x5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在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0x1234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420496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…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…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…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695357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901959" y="4869161"/>
            <a:ext cx="418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C00000"/>
                </a:solidFill>
              </a:rPr>
              <a:t>页表</a:t>
            </a:r>
            <a:r>
              <a:rPr lang="zh-CN" altLang="en-US" dirty="0"/>
              <a:t>在内存中存储为一个</a:t>
            </a:r>
            <a:r>
              <a:rPr lang="zh-CN" altLang="en-US" dirty="0">
                <a:solidFill>
                  <a:srgbClr val="C00000"/>
                </a:solidFill>
              </a:rPr>
              <a:t>页表项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数组</a:t>
            </a:r>
          </a:p>
        </p:txBody>
      </p:sp>
      <p:sp>
        <p:nvSpPr>
          <p:cNvPr id="13" name="矩形 12"/>
          <p:cNvSpPr/>
          <p:nvPr/>
        </p:nvSpPr>
        <p:spPr>
          <a:xfrm>
            <a:off x="1808736" y="3140968"/>
            <a:ext cx="3384375" cy="2880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3913" y="3533621"/>
            <a:ext cx="5262457" cy="2187946"/>
          </a:xfrm>
          <a:prstGeom prst="rect">
            <a:avLst/>
          </a:prstGeom>
          <a:noFill/>
          <a:ln w="15875">
            <a:solidFill>
              <a:srgbClr val="C00000"/>
            </a:solidFill>
            <a:prstDash val="dash"/>
            <a:miter lim="800000"/>
            <a:headEnd/>
            <a:tailEnd/>
          </a:ln>
          <a:effectLst/>
        </p:spPr>
      </p:pic>
      <p:sp>
        <p:nvSpPr>
          <p:cNvPr id="17" name="矩形 16"/>
          <p:cNvSpPr/>
          <p:nvPr/>
        </p:nvSpPr>
        <p:spPr>
          <a:xfrm>
            <a:off x="9316307" y="580439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一个页表项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062244" y="2399518"/>
            <a:ext cx="253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Present</a:t>
            </a:r>
            <a:r>
              <a:rPr lang="zh-CN" altLang="en-US" dirty="0">
                <a:solidFill>
                  <a:srgbClr val="C00000"/>
                </a:solidFill>
              </a:rPr>
              <a:t>位：在不在主存</a:t>
            </a:r>
          </a:p>
        </p:txBody>
      </p:sp>
      <p:cxnSp>
        <p:nvCxnSpPr>
          <p:cNvPr id="20" name="直接箭头连接符 19"/>
          <p:cNvCxnSpPr>
            <a:stCxn id="18" idx="2"/>
          </p:cNvCxnSpPr>
          <p:nvPr/>
        </p:nvCxnSpPr>
        <p:spPr>
          <a:xfrm>
            <a:off x="9330220" y="2768850"/>
            <a:ext cx="942245" cy="9877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023992" y="2891496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物理页框号（</a:t>
            </a:r>
            <a:r>
              <a:rPr lang="en-US" altLang="zh-CN" dirty="0">
                <a:solidFill>
                  <a:srgbClr val="C00000"/>
                </a:solidFill>
              </a:rPr>
              <a:t>20</a:t>
            </a:r>
            <a:r>
              <a:rPr lang="zh-CN" altLang="en-US" dirty="0">
                <a:solidFill>
                  <a:srgbClr val="C00000"/>
                </a:solidFill>
              </a:rPr>
              <a:t>位，一页</a:t>
            </a:r>
            <a:r>
              <a:rPr lang="en-US" altLang="zh-CN" dirty="0">
                <a:solidFill>
                  <a:srgbClr val="C00000"/>
                </a:solidFill>
              </a:rPr>
              <a:t>4KB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23" name="直接箭头连接符 22"/>
          <p:cNvCxnSpPr>
            <a:stCxn id="22" idx="2"/>
          </p:cNvCxnSpPr>
          <p:nvPr/>
        </p:nvCxnSpPr>
        <p:spPr>
          <a:xfrm flipH="1">
            <a:off x="7248128" y="3260828"/>
            <a:ext cx="435934" cy="4957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箭头 28"/>
          <p:cNvSpPr/>
          <p:nvPr/>
        </p:nvSpPr>
        <p:spPr>
          <a:xfrm rot="3599218">
            <a:off x="5258115" y="3204852"/>
            <a:ext cx="360040" cy="2160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838200" y="1592631"/>
            <a:ext cx="8229600" cy="919574"/>
          </a:xfrm>
        </p:spPr>
        <p:txBody>
          <a:bodyPr>
            <a:normAutofit/>
          </a:bodyPr>
          <a:lstStyle/>
          <a:p>
            <a:pPr lvl="1"/>
            <a:r>
              <a:rPr lang="zh-CN" altLang="en-US" dirty="0" smtClean="0"/>
              <a:t>某个进程的某个虚拟页在不在物理内存中</a:t>
            </a:r>
            <a:endParaRPr lang="en-US" altLang="zh-CN" dirty="0" smtClean="0"/>
          </a:p>
          <a:p>
            <a:pPr lvl="1"/>
            <a:r>
              <a:rPr lang="zh-CN" altLang="en-US" dirty="0"/>
              <a:t>某个进程的某个</a:t>
            </a:r>
            <a:r>
              <a:rPr lang="zh-CN" altLang="en-US" dirty="0" smtClean="0"/>
              <a:t>虚拟页映射到哪个物理页（页框）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4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D2C4-35DF-49F7-9352-AD5B42309234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528048" y="3140969"/>
            <a:ext cx="3384376" cy="2755849"/>
            <a:chOff x="2771800" y="836712"/>
            <a:chExt cx="5040560" cy="410445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152276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836712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9288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24284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42210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sp>
          <p:nvSpPr>
            <p:cNvPr id="9" name="文本框 8"/>
            <p:cNvSpPr txBox="1"/>
            <p:nvPr/>
          </p:nvSpPr>
          <p:spPr>
            <a:xfrm rot="5400000">
              <a:off x="5095310" y="3471703"/>
              <a:ext cx="628724" cy="77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zh-CN" altLang="en-US" sz="28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426002" y="2586970"/>
            <a:ext cx="42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</a:t>
            </a:r>
            <a:r>
              <a:rPr lang="zh-CN" altLang="en-US" dirty="0"/>
              <a:t>在内存中存储为一个</a:t>
            </a:r>
            <a:r>
              <a:rPr lang="zh-CN" altLang="en-US" dirty="0">
                <a:solidFill>
                  <a:srgbClr val="C00000"/>
                </a:solidFill>
              </a:rPr>
              <a:t>页表项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数组</a:t>
            </a:r>
          </a:p>
        </p:txBody>
      </p:sp>
    </p:spTree>
    <p:extLst>
      <p:ext uri="{BB962C8B-B14F-4D97-AF65-F5344CB8AC3E}">
        <p14:creationId xmlns:p14="http://schemas.microsoft.com/office/powerpoint/2010/main" val="66332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A06A-0A63-4657-9AB5-A76BCCACBD44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528048" y="3140969"/>
            <a:ext cx="3384376" cy="2755849"/>
            <a:chOff x="2771800" y="836712"/>
            <a:chExt cx="5040560" cy="410445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152276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836712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9288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24284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42210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sp>
          <p:nvSpPr>
            <p:cNvPr id="9" name="文本框 8"/>
            <p:cNvSpPr txBox="1"/>
            <p:nvPr/>
          </p:nvSpPr>
          <p:spPr>
            <a:xfrm rot="5400000">
              <a:off x="5095310" y="3471703"/>
              <a:ext cx="628724" cy="77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zh-CN" altLang="en-US" sz="28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426002" y="2586970"/>
            <a:ext cx="42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</a:t>
            </a:r>
            <a:r>
              <a:rPr lang="zh-CN" altLang="en-US" dirty="0"/>
              <a:t>在内存中存储为一个</a:t>
            </a:r>
            <a:r>
              <a:rPr lang="zh-CN" altLang="en-US" dirty="0">
                <a:solidFill>
                  <a:srgbClr val="C00000"/>
                </a:solidFill>
              </a:rPr>
              <a:t>页表项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数组</a:t>
            </a:r>
          </a:p>
        </p:txBody>
      </p:sp>
      <p:sp>
        <p:nvSpPr>
          <p:cNvPr id="3" name="矩形 2"/>
          <p:cNvSpPr/>
          <p:nvPr/>
        </p:nvSpPr>
        <p:spPr>
          <a:xfrm>
            <a:off x="2495600" y="2351654"/>
            <a:ext cx="2808312" cy="604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35560" y="150579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给出</a:t>
            </a:r>
            <a:r>
              <a:rPr lang="en-US" altLang="zh-CN" dirty="0"/>
              <a:t>32</a:t>
            </a:r>
            <a:r>
              <a:rPr lang="zh-CN" altLang="en-US" dirty="0"/>
              <a:t>位线性地址，约定一个页为</a:t>
            </a:r>
            <a:r>
              <a:rPr lang="en-US" altLang="zh-CN" dirty="0"/>
              <a:t>4KB = 2</a:t>
            </a:r>
            <a:r>
              <a:rPr lang="en-US" altLang="zh-CN" baseline="30000" dirty="0"/>
              <a:t>12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423592" y="1988840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                    </a:t>
            </a:r>
            <a:r>
              <a:rPr lang="en-US" altLang="zh-CN" dirty="0" smtClean="0"/>
              <a:t>                    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1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9B05-712D-4C89-B5E2-B8D19345DB16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528048" y="3140969"/>
            <a:ext cx="3384376" cy="2755849"/>
            <a:chOff x="2771800" y="836712"/>
            <a:chExt cx="5040560" cy="410445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152276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836712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9288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24284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42210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sp>
          <p:nvSpPr>
            <p:cNvPr id="9" name="文本框 8"/>
            <p:cNvSpPr txBox="1"/>
            <p:nvPr/>
          </p:nvSpPr>
          <p:spPr>
            <a:xfrm rot="5400000">
              <a:off x="5095310" y="3471703"/>
              <a:ext cx="628724" cy="77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zh-CN" altLang="en-US" sz="28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426002" y="2586970"/>
            <a:ext cx="42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</a:t>
            </a:r>
            <a:r>
              <a:rPr lang="zh-CN" altLang="en-US" dirty="0"/>
              <a:t>在内存中存储为一个</a:t>
            </a:r>
            <a:r>
              <a:rPr lang="zh-CN" altLang="en-US" dirty="0">
                <a:solidFill>
                  <a:srgbClr val="C00000"/>
                </a:solidFill>
              </a:rPr>
              <a:t>页表项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数组</a:t>
            </a:r>
          </a:p>
        </p:txBody>
      </p:sp>
      <p:sp>
        <p:nvSpPr>
          <p:cNvPr id="3" name="矩形 2"/>
          <p:cNvSpPr/>
          <p:nvPr/>
        </p:nvSpPr>
        <p:spPr>
          <a:xfrm>
            <a:off x="2495600" y="2351654"/>
            <a:ext cx="2808312" cy="604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35560" y="150579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给出</a:t>
            </a:r>
            <a:r>
              <a:rPr lang="en-US" altLang="zh-CN" dirty="0"/>
              <a:t>32</a:t>
            </a:r>
            <a:r>
              <a:rPr lang="zh-CN" altLang="en-US" dirty="0"/>
              <a:t>位线性地址，约定一个页为</a:t>
            </a:r>
            <a:r>
              <a:rPr lang="en-US" altLang="zh-CN" dirty="0"/>
              <a:t>4KB = 2</a:t>
            </a:r>
            <a:r>
              <a:rPr lang="en-US" altLang="zh-CN" baseline="30000" dirty="0"/>
              <a:t>12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423592" y="1988840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        </a:t>
            </a:r>
            <a:r>
              <a:rPr lang="en-US" altLang="zh-CN" dirty="0" smtClean="0"/>
              <a:t>           </a:t>
            </a:r>
            <a:r>
              <a:rPr lang="en-US" altLang="zh-CN" dirty="0"/>
              <a:t>12  11    </a:t>
            </a:r>
            <a:r>
              <a:rPr lang="en-US" altLang="zh-CN" dirty="0" smtClean="0"/>
              <a:t>       </a:t>
            </a:r>
            <a:r>
              <a:rPr lang="en-US" altLang="zh-CN" dirty="0"/>
              <a:t>0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4223792" y="2358172"/>
            <a:ext cx="0" cy="59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237468" y="245934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页内地址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030092" y="24547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页号</a:t>
            </a:r>
          </a:p>
        </p:txBody>
      </p:sp>
    </p:spTree>
    <p:extLst>
      <p:ext uri="{BB962C8B-B14F-4D97-AF65-F5344CB8AC3E}">
        <p14:creationId xmlns:p14="http://schemas.microsoft.com/office/powerpoint/2010/main" val="175783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362C-3C67-4B4C-8F22-8C4AD30B0A19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528048" y="3140969"/>
            <a:ext cx="3384376" cy="2755849"/>
            <a:chOff x="2771800" y="836712"/>
            <a:chExt cx="5040560" cy="410445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152276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836712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9288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24284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42210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sp>
          <p:nvSpPr>
            <p:cNvPr id="9" name="文本框 8"/>
            <p:cNvSpPr txBox="1"/>
            <p:nvPr/>
          </p:nvSpPr>
          <p:spPr>
            <a:xfrm rot="5400000">
              <a:off x="5095310" y="3471703"/>
              <a:ext cx="628724" cy="77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zh-CN" altLang="en-US" sz="28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426002" y="2586970"/>
            <a:ext cx="42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</a:t>
            </a:r>
            <a:r>
              <a:rPr lang="zh-CN" altLang="en-US" dirty="0"/>
              <a:t>在内存中存储为一个</a:t>
            </a:r>
            <a:r>
              <a:rPr lang="zh-CN" altLang="en-US" dirty="0">
                <a:solidFill>
                  <a:srgbClr val="C00000"/>
                </a:solidFill>
              </a:rPr>
              <a:t>页表项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数组</a:t>
            </a:r>
          </a:p>
        </p:txBody>
      </p:sp>
      <p:sp>
        <p:nvSpPr>
          <p:cNvPr id="3" name="矩形 2"/>
          <p:cNvSpPr/>
          <p:nvPr/>
        </p:nvSpPr>
        <p:spPr>
          <a:xfrm>
            <a:off x="2495600" y="2351654"/>
            <a:ext cx="2808312" cy="604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35560" y="150579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给出</a:t>
            </a:r>
            <a:r>
              <a:rPr lang="en-US" altLang="zh-CN" dirty="0"/>
              <a:t>32</a:t>
            </a:r>
            <a:r>
              <a:rPr lang="zh-CN" altLang="en-US" dirty="0"/>
              <a:t>位线性地址，约定一个页为</a:t>
            </a:r>
            <a:r>
              <a:rPr lang="en-US" altLang="zh-CN" dirty="0"/>
              <a:t>4KB = 2</a:t>
            </a:r>
            <a:r>
              <a:rPr lang="en-US" altLang="zh-CN" baseline="30000" dirty="0"/>
              <a:t>12</a:t>
            </a:r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4223792" y="2358172"/>
            <a:ext cx="0" cy="59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237468" y="245934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页内地址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030092" y="24547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页号</a:t>
            </a:r>
          </a:p>
        </p:txBody>
      </p:sp>
      <p:cxnSp>
        <p:nvCxnSpPr>
          <p:cNvPr id="14" name="肘形连接符 13"/>
          <p:cNvCxnSpPr>
            <a:stCxn id="20" idx="2"/>
            <a:endCxn id="25" idx="1"/>
          </p:cNvCxnSpPr>
          <p:nvPr/>
        </p:nvCxnSpPr>
        <p:spPr>
          <a:xfrm rot="16200000" flipH="1">
            <a:off x="4189276" y="1988051"/>
            <a:ext cx="1502755" cy="3174791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791744" y="363419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以页号为索引（下标）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找到页表项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23592" y="1988840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        </a:t>
            </a:r>
            <a:r>
              <a:rPr lang="en-US" altLang="zh-CN" dirty="0" smtClean="0"/>
              <a:t>           </a:t>
            </a:r>
            <a:r>
              <a:rPr lang="en-US" altLang="zh-CN" dirty="0"/>
              <a:t>12  11    </a:t>
            </a:r>
            <a:r>
              <a:rPr lang="en-US" altLang="zh-CN" dirty="0" smtClean="0"/>
              <a:t>       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75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26E7-F96D-4CEA-A4C7-BE75BBD7626E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528048" y="3140969"/>
            <a:ext cx="3384376" cy="2755849"/>
            <a:chOff x="2771800" y="836712"/>
            <a:chExt cx="5040560" cy="410445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152276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836712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9288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24284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42210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sp>
          <p:nvSpPr>
            <p:cNvPr id="9" name="文本框 8"/>
            <p:cNvSpPr txBox="1"/>
            <p:nvPr/>
          </p:nvSpPr>
          <p:spPr>
            <a:xfrm rot="5400000">
              <a:off x="5095310" y="3471703"/>
              <a:ext cx="628724" cy="77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zh-CN" altLang="en-US" sz="28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426002" y="2586970"/>
            <a:ext cx="42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</a:t>
            </a:r>
            <a:r>
              <a:rPr lang="zh-CN" altLang="en-US" dirty="0"/>
              <a:t>在内存中存储为一个</a:t>
            </a:r>
            <a:r>
              <a:rPr lang="zh-CN" altLang="en-US" dirty="0">
                <a:solidFill>
                  <a:srgbClr val="C00000"/>
                </a:solidFill>
              </a:rPr>
              <a:t>页表项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数组</a:t>
            </a:r>
          </a:p>
        </p:txBody>
      </p:sp>
      <p:sp>
        <p:nvSpPr>
          <p:cNvPr id="3" name="矩形 2"/>
          <p:cNvSpPr/>
          <p:nvPr/>
        </p:nvSpPr>
        <p:spPr>
          <a:xfrm>
            <a:off x="2495600" y="2351654"/>
            <a:ext cx="2808312" cy="604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35560" y="150579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给出</a:t>
            </a:r>
            <a:r>
              <a:rPr lang="en-US" altLang="zh-CN" dirty="0"/>
              <a:t>32</a:t>
            </a:r>
            <a:r>
              <a:rPr lang="zh-CN" altLang="en-US" dirty="0"/>
              <a:t>位线性地址，约定一个页为</a:t>
            </a:r>
            <a:r>
              <a:rPr lang="en-US" altLang="zh-CN" dirty="0"/>
              <a:t>4KB = 2</a:t>
            </a:r>
            <a:r>
              <a:rPr lang="en-US" altLang="zh-CN" baseline="30000" dirty="0"/>
              <a:t>12</a:t>
            </a:r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4223792" y="2358172"/>
            <a:ext cx="0" cy="59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237468" y="245934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页内地址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030092" y="24547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页号</a:t>
            </a:r>
          </a:p>
        </p:txBody>
      </p:sp>
      <p:sp>
        <p:nvSpPr>
          <p:cNvPr id="11" name="矩形 10"/>
          <p:cNvSpPr/>
          <p:nvPr/>
        </p:nvSpPr>
        <p:spPr>
          <a:xfrm>
            <a:off x="6528048" y="4085083"/>
            <a:ext cx="2082552" cy="483483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495600" y="4922837"/>
            <a:ext cx="2808312" cy="604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223792" y="4929355"/>
            <a:ext cx="0" cy="59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237468" y="503053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页内地址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999657" y="50259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页框号</a:t>
            </a:r>
          </a:p>
        </p:txBody>
      </p:sp>
      <p:cxnSp>
        <p:nvCxnSpPr>
          <p:cNvPr id="15" name="肘形连接符 14"/>
          <p:cNvCxnSpPr>
            <a:stCxn id="11" idx="1"/>
            <a:endCxn id="30" idx="0"/>
          </p:cNvCxnSpPr>
          <p:nvPr/>
        </p:nvCxnSpPr>
        <p:spPr>
          <a:xfrm rot="10800000" flipV="1">
            <a:off x="3438238" y="4326824"/>
            <a:ext cx="3089810" cy="699096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52451" y="3267980"/>
            <a:ext cx="425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4250" indent="-984250"/>
            <a:r>
              <a:rPr lang="zh-CN" altLang="en-US" dirty="0">
                <a:solidFill>
                  <a:srgbClr val="C00000"/>
                </a:solidFill>
              </a:rPr>
              <a:t>若</a:t>
            </a:r>
            <a:r>
              <a:rPr lang="en-US" altLang="zh-CN" dirty="0">
                <a:solidFill>
                  <a:srgbClr val="C00000"/>
                </a:solidFill>
              </a:rPr>
              <a:t>P==1</a:t>
            </a:r>
            <a:r>
              <a:rPr lang="zh-CN" altLang="en-US" dirty="0">
                <a:solidFill>
                  <a:srgbClr val="C00000"/>
                </a:solidFill>
              </a:rPr>
              <a:t>，将页号替换成对应物理页框号</a:t>
            </a:r>
            <a:endParaRPr lang="en-US" altLang="zh-CN" dirty="0">
              <a:solidFill>
                <a:srgbClr val="C00000"/>
              </a:solidFill>
            </a:endParaRPr>
          </a:p>
          <a:p>
            <a:pPr marL="984250" indent="-984250"/>
            <a:r>
              <a:rPr lang="zh-CN" altLang="en-US" dirty="0">
                <a:solidFill>
                  <a:srgbClr val="C00000"/>
                </a:solidFill>
              </a:rPr>
              <a:t>若</a:t>
            </a:r>
            <a:r>
              <a:rPr lang="en-US" altLang="zh-CN" dirty="0">
                <a:solidFill>
                  <a:srgbClr val="C00000"/>
                </a:solidFill>
              </a:rPr>
              <a:t>P==0</a:t>
            </a:r>
            <a:r>
              <a:rPr lang="zh-CN" altLang="en-US" dirty="0">
                <a:solidFill>
                  <a:srgbClr val="C00000"/>
                </a:solidFill>
              </a:rPr>
              <a:t>，则发生缺页异常</a:t>
            </a:r>
          </a:p>
        </p:txBody>
      </p:sp>
      <p:cxnSp>
        <p:nvCxnSpPr>
          <p:cNvPr id="33" name="直接箭头连接符 32"/>
          <p:cNvCxnSpPr>
            <a:stCxn id="13" idx="2"/>
            <a:endCxn id="29" idx="0"/>
          </p:cNvCxnSpPr>
          <p:nvPr/>
        </p:nvCxnSpPr>
        <p:spPr>
          <a:xfrm>
            <a:off x="4806694" y="2828680"/>
            <a:ext cx="0" cy="22018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800219" y="3420239"/>
            <a:ext cx="165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页内地址不变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258483" y="5754382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页级地址转换得到</a:t>
            </a:r>
            <a:r>
              <a:rPr lang="en-US" altLang="zh-CN" dirty="0"/>
              <a:t>32</a:t>
            </a:r>
            <a:r>
              <a:rPr lang="zh-CN" altLang="en-US" dirty="0"/>
              <a:t>位物理地址</a:t>
            </a:r>
          </a:p>
        </p:txBody>
      </p:sp>
      <p:sp>
        <p:nvSpPr>
          <p:cNvPr id="36" name="矩形 35"/>
          <p:cNvSpPr/>
          <p:nvPr/>
        </p:nvSpPr>
        <p:spPr>
          <a:xfrm>
            <a:off x="9696400" y="4083048"/>
            <a:ext cx="216024" cy="483483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423592" y="1988840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        </a:t>
            </a:r>
            <a:r>
              <a:rPr lang="en-US" altLang="zh-CN" dirty="0" smtClean="0"/>
              <a:t>           </a:t>
            </a:r>
            <a:r>
              <a:rPr lang="en-US" altLang="zh-CN" dirty="0"/>
              <a:t>12  11    </a:t>
            </a:r>
            <a:r>
              <a:rPr lang="en-US" altLang="zh-CN" dirty="0" smtClean="0"/>
              <a:t>       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2423592" y="4537255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        </a:t>
            </a:r>
            <a:r>
              <a:rPr lang="en-US" altLang="zh-CN" dirty="0" smtClean="0"/>
              <a:t>           </a:t>
            </a:r>
            <a:r>
              <a:rPr lang="en-US" altLang="zh-CN" dirty="0"/>
              <a:t>12  11    </a:t>
            </a:r>
            <a:r>
              <a:rPr lang="en-US" altLang="zh-CN" dirty="0" smtClean="0"/>
              <a:t>       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18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0E8EA-20F8-45B4-9371-5A59BB619233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528048" y="3140969"/>
            <a:ext cx="3384376" cy="2755849"/>
            <a:chOff x="2771800" y="836712"/>
            <a:chExt cx="5040560" cy="410445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152276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836712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9288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24284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42210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sp>
          <p:nvSpPr>
            <p:cNvPr id="9" name="文本框 8"/>
            <p:cNvSpPr txBox="1"/>
            <p:nvPr/>
          </p:nvSpPr>
          <p:spPr>
            <a:xfrm rot="5400000">
              <a:off x="5095310" y="3471703"/>
              <a:ext cx="628724" cy="77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zh-CN" altLang="en-US" sz="28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426002" y="2586970"/>
            <a:ext cx="42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</a:t>
            </a:r>
            <a:r>
              <a:rPr lang="zh-CN" altLang="en-US" dirty="0"/>
              <a:t>在内存中存储为一个</a:t>
            </a:r>
            <a:r>
              <a:rPr lang="zh-CN" altLang="en-US" dirty="0">
                <a:solidFill>
                  <a:srgbClr val="C00000"/>
                </a:solidFill>
              </a:rPr>
              <a:t>页表项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数组</a:t>
            </a:r>
          </a:p>
        </p:txBody>
      </p:sp>
      <p:sp>
        <p:nvSpPr>
          <p:cNvPr id="32" name="矩形 31"/>
          <p:cNvSpPr/>
          <p:nvPr/>
        </p:nvSpPr>
        <p:spPr>
          <a:xfrm>
            <a:off x="2495600" y="2351654"/>
            <a:ext cx="2808312" cy="604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135560" y="150579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给出</a:t>
            </a:r>
            <a:r>
              <a:rPr lang="en-US" altLang="zh-CN" dirty="0"/>
              <a:t>32</a:t>
            </a:r>
            <a:r>
              <a:rPr lang="zh-CN" altLang="en-US" dirty="0"/>
              <a:t>位线性地址，约定一个页为</a:t>
            </a:r>
            <a:r>
              <a:rPr lang="en-US" altLang="zh-CN" dirty="0"/>
              <a:t>4KB = 2</a:t>
            </a:r>
            <a:r>
              <a:rPr lang="en-US" altLang="zh-CN" baseline="30000" dirty="0"/>
              <a:t>12</a:t>
            </a:r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/>
        </p:nvCxnSpPr>
        <p:spPr>
          <a:xfrm>
            <a:off x="4223792" y="2358172"/>
            <a:ext cx="0" cy="59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237468" y="245934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页内地址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030092" y="24547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页号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28750" y="4568565"/>
            <a:ext cx="2651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因为磁盘太慢了，不能浪费任何可能的物理页，因此虚拟页和物理页之间采用全相联映射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6096000" y="3191543"/>
            <a:ext cx="288032" cy="269892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277410" y="42805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多少项？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423592" y="1988840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        </a:t>
            </a:r>
            <a:r>
              <a:rPr lang="en-US" altLang="zh-CN" dirty="0" smtClean="0"/>
              <a:t>           </a:t>
            </a:r>
            <a:r>
              <a:rPr lang="en-US" altLang="zh-CN" dirty="0"/>
              <a:t>12  11    </a:t>
            </a:r>
            <a:r>
              <a:rPr lang="en-US" altLang="zh-CN" dirty="0" smtClean="0"/>
              <a:t>       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3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F6C0-C0DE-4447-8450-0AA27641B8BA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528048" y="3140969"/>
            <a:ext cx="3384376" cy="2755849"/>
            <a:chOff x="2771800" y="836712"/>
            <a:chExt cx="5040560" cy="410445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152276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836712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9288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24284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42210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sp>
          <p:nvSpPr>
            <p:cNvPr id="9" name="文本框 8"/>
            <p:cNvSpPr txBox="1"/>
            <p:nvPr/>
          </p:nvSpPr>
          <p:spPr>
            <a:xfrm rot="5400000">
              <a:off x="5095310" y="3471703"/>
              <a:ext cx="628724" cy="77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zh-CN" altLang="en-US" sz="28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426002" y="2586970"/>
            <a:ext cx="42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</a:t>
            </a:r>
            <a:r>
              <a:rPr lang="zh-CN" altLang="en-US" dirty="0"/>
              <a:t>在内存中存储为一个</a:t>
            </a:r>
            <a:r>
              <a:rPr lang="zh-CN" altLang="en-US" dirty="0">
                <a:solidFill>
                  <a:srgbClr val="C00000"/>
                </a:solidFill>
              </a:rPr>
              <a:t>页表项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数组</a:t>
            </a:r>
          </a:p>
        </p:txBody>
      </p:sp>
      <p:sp>
        <p:nvSpPr>
          <p:cNvPr id="32" name="矩形 31"/>
          <p:cNvSpPr/>
          <p:nvPr/>
        </p:nvSpPr>
        <p:spPr>
          <a:xfrm>
            <a:off x="2495600" y="2351654"/>
            <a:ext cx="2808312" cy="604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135560" y="150579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给出</a:t>
            </a:r>
            <a:r>
              <a:rPr lang="en-US" altLang="zh-CN" dirty="0"/>
              <a:t>32</a:t>
            </a:r>
            <a:r>
              <a:rPr lang="zh-CN" altLang="en-US" dirty="0"/>
              <a:t>位线性地址，约定一个页为</a:t>
            </a:r>
            <a:r>
              <a:rPr lang="en-US" altLang="zh-CN" dirty="0"/>
              <a:t>4KB = 2</a:t>
            </a:r>
            <a:r>
              <a:rPr lang="en-US" altLang="zh-CN" baseline="30000" dirty="0"/>
              <a:t>12</a:t>
            </a:r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/>
        </p:nvCxnSpPr>
        <p:spPr>
          <a:xfrm>
            <a:off x="4223792" y="2358172"/>
            <a:ext cx="0" cy="59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237468" y="245934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页内地址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030092" y="24547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页号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6096000" y="3191543"/>
            <a:ext cx="288032" cy="269892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890852" y="428052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2</a:t>
            </a:r>
            <a:r>
              <a:rPr lang="en-US" altLang="zh-CN" sz="2800" baseline="30000" dirty="0">
                <a:solidFill>
                  <a:srgbClr val="C00000"/>
                </a:solidFill>
              </a:rPr>
              <a:t>20</a:t>
            </a:r>
            <a:r>
              <a:rPr lang="zh-CN" altLang="en-US" sz="2800" dirty="0">
                <a:solidFill>
                  <a:srgbClr val="C00000"/>
                </a:solidFill>
              </a:rPr>
              <a:t>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88089" y="5957820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32</a:t>
            </a:r>
            <a:r>
              <a:rPr lang="zh-CN" altLang="en-US" sz="2800" dirty="0">
                <a:solidFill>
                  <a:srgbClr val="C00000"/>
                </a:solidFill>
              </a:rPr>
              <a:t>位 </a:t>
            </a:r>
            <a:r>
              <a:rPr lang="en-US" altLang="zh-CN" sz="2800" dirty="0">
                <a:solidFill>
                  <a:srgbClr val="C00000"/>
                </a:solidFill>
              </a:rPr>
              <a:t>= 4</a:t>
            </a:r>
            <a:r>
              <a:rPr lang="zh-CN" altLang="en-US" sz="2800" dirty="0">
                <a:solidFill>
                  <a:srgbClr val="C00000"/>
                </a:solidFill>
              </a:rPr>
              <a:t>字节一项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428750" y="4568565"/>
            <a:ext cx="2651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因为磁盘太慢了，不能浪费任何可能的物理页，因此虚拟页和物理页之间采用全相联映射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423592" y="1988840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        </a:t>
            </a:r>
            <a:r>
              <a:rPr lang="en-US" altLang="zh-CN" dirty="0" smtClean="0"/>
              <a:t>           </a:t>
            </a:r>
            <a:r>
              <a:rPr lang="en-US" altLang="zh-CN" dirty="0"/>
              <a:t>12  11    </a:t>
            </a:r>
            <a:r>
              <a:rPr lang="en-US" altLang="zh-CN" dirty="0" smtClean="0"/>
              <a:t>       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3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2273-D92F-4FB9-8287-AB0CEA742AE8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528048" y="3140969"/>
            <a:ext cx="3384376" cy="2755849"/>
            <a:chOff x="2771800" y="836712"/>
            <a:chExt cx="5040560" cy="410445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152276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836712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9288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24284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42210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sp>
          <p:nvSpPr>
            <p:cNvPr id="9" name="文本框 8"/>
            <p:cNvSpPr txBox="1"/>
            <p:nvPr/>
          </p:nvSpPr>
          <p:spPr>
            <a:xfrm rot="5400000">
              <a:off x="5095310" y="3471703"/>
              <a:ext cx="628724" cy="77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zh-CN" altLang="en-US" sz="28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426002" y="2586970"/>
            <a:ext cx="42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</a:t>
            </a:r>
            <a:r>
              <a:rPr lang="zh-CN" altLang="en-US" dirty="0"/>
              <a:t>在内存中存储为一个</a:t>
            </a:r>
            <a:r>
              <a:rPr lang="zh-CN" altLang="en-US" dirty="0">
                <a:solidFill>
                  <a:srgbClr val="C00000"/>
                </a:solidFill>
              </a:rPr>
              <a:t>页表项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数组</a:t>
            </a:r>
          </a:p>
        </p:txBody>
      </p:sp>
      <p:sp>
        <p:nvSpPr>
          <p:cNvPr id="32" name="矩形 31"/>
          <p:cNvSpPr/>
          <p:nvPr/>
        </p:nvSpPr>
        <p:spPr>
          <a:xfrm>
            <a:off x="2495600" y="2351654"/>
            <a:ext cx="2808312" cy="604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135560" y="150579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给出</a:t>
            </a:r>
            <a:r>
              <a:rPr lang="en-US" altLang="zh-CN" dirty="0"/>
              <a:t>32</a:t>
            </a:r>
            <a:r>
              <a:rPr lang="zh-CN" altLang="en-US" dirty="0"/>
              <a:t>位线性地址，约定一个页为</a:t>
            </a:r>
            <a:r>
              <a:rPr lang="en-US" altLang="zh-CN" dirty="0"/>
              <a:t>4KB = 2</a:t>
            </a:r>
            <a:r>
              <a:rPr lang="en-US" altLang="zh-CN" baseline="30000" dirty="0"/>
              <a:t>12</a:t>
            </a:r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/>
        </p:nvCxnSpPr>
        <p:spPr>
          <a:xfrm>
            <a:off x="4223792" y="2358172"/>
            <a:ext cx="0" cy="59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237468" y="245934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页内地址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030092" y="24547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页号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6096000" y="3191543"/>
            <a:ext cx="288032" cy="269892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890852" y="428052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2</a:t>
            </a:r>
            <a:r>
              <a:rPr lang="en-US" altLang="zh-CN" sz="2800" baseline="30000" dirty="0">
                <a:solidFill>
                  <a:srgbClr val="C00000"/>
                </a:solidFill>
              </a:rPr>
              <a:t>20</a:t>
            </a:r>
            <a:r>
              <a:rPr lang="zh-CN" altLang="en-US" sz="2800" dirty="0">
                <a:solidFill>
                  <a:srgbClr val="C00000"/>
                </a:solidFill>
              </a:rPr>
              <a:t>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88089" y="5957820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32</a:t>
            </a:r>
            <a:r>
              <a:rPr lang="zh-CN" altLang="en-US" sz="2800" dirty="0">
                <a:solidFill>
                  <a:srgbClr val="C00000"/>
                </a:solidFill>
              </a:rPr>
              <a:t>位 </a:t>
            </a:r>
            <a:r>
              <a:rPr lang="en-US" altLang="zh-CN" sz="2800" dirty="0">
                <a:solidFill>
                  <a:srgbClr val="C00000"/>
                </a:solidFill>
              </a:rPr>
              <a:t>= 4</a:t>
            </a:r>
            <a:r>
              <a:rPr lang="zh-CN" altLang="en-US" sz="2800" dirty="0">
                <a:solidFill>
                  <a:srgbClr val="C00000"/>
                </a:solidFill>
              </a:rPr>
              <a:t>字节一项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70440" y="333806"/>
            <a:ext cx="33900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一个页表</a:t>
            </a:r>
            <a:r>
              <a:rPr lang="en-US" altLang="zh-CN" sz="2800" dirty="0">
                <a:solidFill>
                  <a:srgbClr val="C00000"/>
                </a:solidFill>
              </a:rPr>
              <a:t>4MB</a:t>
            </a:r>
            <a:r>
              <a:rPr lang="zh-CN" altLang="en-US" sz="2800" dirty="0"/>
              <a:t>，在内存中找到连续的</a:t>
            </a:r>
            <a:r>
              <a:rPr lang="en-US" altLang="zh-CN" sz="2800" dirty="0"/>
              <a:t>4MB</a:t>
            </a:r>
            <a:r>
              <a:rPr lang="zh-CN" altLang="en-US" sz="2800" dirty="0"/>
              <a:t>的数组空间不容易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428750" y="4568565"/>
            <a:ext cx="2651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因为磁盘太慢了，不能浪费任何可能的物理页，因此虚拟页和物理页之间采用全相联映射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423592" y="1988840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        </a:t>
            </a:r>
            <a:r>
              <a:rPr lang="en-US" altLang="zh-CN" dirty="0" smtClean="0"/>
              <a:t>           </a:t>
            </a:r>
            <a:r>
              <a:rPr lang="en-US" altLang="zh-CN" dirty="0"/>
              <a:t>12  11    </a:t>
            </a:r>
            <a:r>
              <a:rPr lang="en-US" altLang="zh-CN" dirty="0" smtClean="0"/>
              <a:t>       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43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CB961-CE90-45D2-B57D-122895E2AC18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528048" y="3140969"/>
            <a:ext cx="3384376" cy="2755849"/>
            <a:chOff x="2771800" y="836712"/>
            <a:chExt cx="5040560" cy="410445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152276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836712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9288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2242840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37" t="9874" r="1480" b="57215"/>
            <a:stretch/>
          </p:blipFill>
          <p:spPr bwMode="auto">
            <a:xfrm>
              <a:off x="2771800" y="4221088"/>
              <a:ext cx="5040560" cy="720080"/>
            </a:xfrm>
            <a:prstGeom prst="rect">
              <a:avLst/>
            </a:prstGeom>
            <a:noFill/>
            <a:ln w="15875">
              <a:noFill/>
              <a:prstDash val="dash"/>
              <a:miter lim="800000"/>
              <a:headEnd/>
              <a:tailEnd/>
            </a:ln>
            <a:effectLst/>
          </p:spPr>
        </p:pic>
        <p:sp>
          <p:nvSpPr>
            <p:cNvPr id="9" name="文本框 8"/>
            <p:cNvSpPr txBox="1"/>
            <p:nvPr/>
          </p:nvSpPr>
          <p:spPr>
            <a:xfrm rot="5400000">
              <a:off x="5095310" y="3471703"/>
              <a:ext cx="628724" cy="77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…</a:t>
              </a:r>
              <a:endParaRPr lang="zh-CN" altLang="en-US" sz="28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426002" y="2586970"/>
            <a:ext cx="42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</a:t>
            </a:r>
            <a:r>
              <a:rPr lang="zh-CN" altLang="en-US" dirty="0"/>
              <a:t>在内存中存储为一个</a:t>
            </a:r>
            <a:r>
              <a:rPr lang="zh-CN" altLang="en-US" dirty="0">
                <a:solidFill>
                  <a:srgbClr val="C00000"/>
                </a:solidFill>
              </a:rPr>
              <a:t>页表项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数组</a:t>
            </a:r>
          </a:p>
        </p:txBody>
      </p:sp>
      <p:sp>
        <p:nvSpPr>
          <p:cNvPr id="32" name="矩形 31"/>
          <p:cNvSpPr/>
          <p:nvPr/>
        </p:nvSpPr>
        <p:spPr>
          <a:xfrm>
            <a:off x="2495600" y="2351654"/>
            <a:ext cx="2808312" cy="604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135560" y="150579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给出</a:t>
            </a:r>
            <a:r>
              <a:rPr lang="en-US" altLang="zh-CN" dirty="0"/>
              <a:t>32</a:t>
            </a:r>
            <a:r>
              <a:rPr lang="zh-CN" altLang="en-US" dirty="0"/>
              <a:t>位线性地址，约定一个页为</a:t>
            </a:r>
            <a:r>
              <a:rPr lang="en-US" altLang="zh-CN" dirty="0"/>
              <a:t>4KB = 2</a:t>
            </a:r>
            <a:r>
              <a:rPr lang="en-US" altLang="zh-CN" baseline="30000" dirty="0"/>
              <a:t>12</a:t>
            </a:r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/>
        </p:nvCxnSpPr>
        <p:spPr>
          <a:xfrm>
            <a:off x="4223792" y="2358172"/>
            <a:ext cx="0" cy="59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237468" y="245934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页内地址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030092" y="24547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页号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6096000" y="3191543"/>
            <a:ext cx="288032" cy="269892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890852" y="428052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2</a:t>
            </a:r>
            <a:r>
              <a:rPr lang="en-US" altLang="zh-CN" sz="2800" baseline="30000" dirty="0">
                <a:solidFill>
                  <a:srgbClr val="C00000"/>
                </a:solidFill>
              </a:rPr>
              <a:t>20</a:t>
            </a:r>
            <a:r>
              <a:rPr lang="zh-CN" altLang="en-US" sz="2800" dirty="0">
                <a:solidFill>
                  <a:srgbClr val="C00000"/>
                </a:solidFill>
              </a:rPr>
              <a:t>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88089" y="5957820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32</a:t>
            </a:r>
            <a:r>
              <a:rPr lang="zh-CN" altLang="en-US" sz="2800" dirty="0">
                <a:solidFill>
                  <a:srgbClr val="C00000"/>
                </a:solidFill>
              </a:rPr>
              <a:t>位 </a:t>
            </a:r>
            <a:r>
              <a:rPr lang="en-US" altLang="zh-CN" sz="2800" dirty="0">
                <a:solidFill>
                  <a:srgbClr val="C00000"/>
                </a:solidFill>
              </a:rPr>
              <a:t>= 4</a:t>
            </a:r>
            <a:r>
              <a:rPr lang="zh-CN" altLang="en-US" sz="2800" dirty="0">
                <a:solidFill>
                  <a:srgbClr val="C00000"/>
                </a:solidFill>
              </a:rPr>
              <a:t>字节一项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70440" y="333806"/>
            <a:ext cx="33900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一个页表</a:t>
            </a:r>
            <a:r>
              <a:rPr lang="en-US" altLang="zh-CN" sz="2800" dirty="0">
                <a:solidFill>
                  <a:srgbClr val="C00000"/>
                </a:solidFill>
              </a:rPr>
              <a:t>4MB</a:t>
            </a:r>
            <a:r>
              <a:rPr lang="zh-CN" altLang="en-US" sz="2800" dirty="0"/>
              <a:t>，在内存中找到连续的</a:t>
            </a:r>
            <a:r>
              <a:rPr lang="en-US" altLang="zh-CN" sz="2800" dirty="0"/>
              <a:t>4MB</a:t>
            </a:r>
            <a:r>
              <a:rPr lang="zh-CN" altLang="en-US" sz="2800" dirty="0"/>
              <a:t>的数组空间不容易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70441" y="180213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拆分为两级页表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428750" y="4568565"/>
            <a:ext cx="2651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因为磁盘太慢了，不能浪费任何可能的物理页，因此虚拟页和物理页之间采用全相联映射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423592" y="1988840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        </a:t>
            </a:r>
            <a:r>
              <a:rPr lang="en-US" altLang="zh-CN" dirty="0" smtClean="0"/>
              <a:t>           </a:t>
            </a:r>
            <a:r>
              <a:rPr lang="en-US" altLang="zh-CN" dirty="0"/>
              <a:t>12  11    </a:t>
            </a:r>
            <a:r>
              <a:rPr lang="en-US" altLang="zh-CN" dirty="0" smtClean="0"/>
              <a:t>       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29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分段机制回顾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428737"/>
            <a:ext cx="8229600" cy="704120"/>
          </a:xfrm>
        </p:spPr>
        <p:txBody>
          <a:bodyPr/>
          <a:lstStyle/>
          <a:p>
            <a:r>
              <a:rPr lang="en-US" altLang="zh-CN" dirty="0" smtClean="0"/>
              <a:t>PA 3-2 </a:t>
            </a:r>
            <a:r>
              <a:rPr lang="zh-CN" altLang="en-US" dirty="0" smtClean="0"/>
              <a:t>实现分段机制后</a:t>
            </a:r>
            <a:r>
              <a:rPr lang="en-US" altLang="zh-CN" dirty="0" smtClean="0"/>
              <a:t>NEMU</a:t>
            </a:r>
            <a:r>
              <a:rPr lang="zh-CN" altLang="en-US" dirty="0" smtClean="0"/>
              <a:t>的地址转换过程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79576" y="2095190"/>
            <a:ext cx="6726920" cy="267765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vaddr_read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vaddr_t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vaddr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, uint8_t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sreg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size_t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len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)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assert(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len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== 1 ||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len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== 2 ||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len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== 4);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#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ifndef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IA32_SEG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return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laddr_read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vaddr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len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);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#else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laddr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=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vaddr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if( ??? )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</a:t>
            </a:r>
            <a:r>
              <a:rPr lang="en-US" altLang="zh-CN" sz="1400" dirty="0" err="1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laddr</a:t>
            </a:r>
            <a:r>
              <a:rPr lang="en-US" altLang="zh-CN" sz="1400" dirty="0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</a:t>
            </a:r>
            <a:r>
              <a:rPr lang="en-US" altLang="zh-CN" sz="1400" dirty="0" err="1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segment_translate</a:t>
            </a:r>
            <a:r>
              <a:rPr lang="en-US" altLang="zh-CN" sz="1400" dirty="0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en-US" altLang="zh-CN" sz="1400" dirty="0" err="1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vaddr</a:t>
            </a:r>
            <a:r>
              <a:rPr lang="en-US" altLang="zh-CN" sz="1400" dirty="0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en-US" altLang="zh-CN" sz="1400" dirty="0" err="1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sreg</a:t>
            </a:r>
            <a:r>
              <a:rPr lang="en-US" altLang="zh-CN" sz="1400" dirty="0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}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</a:t>
            </a:r>
            <a:r>
              <a:rPr lang="en-US" altLang="zh-CN" sz="14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return </a:t>
            </a:r>
            <a:r>
              <a:rPr lang="en-US" altLang="zh-CN" sz="14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laddr_read</a:t>
            </a:r>
            <a:r>
              <a:rPr lang="en-US" altLang="zh-CN" sz="14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en-US" altLang="zh-CN" sz="14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laddr</a:t>
            </a:r>
            <a:r>
              <a:rPr lang="en-US" altLang="zh-CN" sz="14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en-US" altLang="zh-CN" sz="14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len</a:t>
            </a:r>
            <a:r>
              <a:rPr lang="en-US" altLang="zh-CN" sz="14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#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endif</a:t>
            </a:r>
            <a:endParaRPr lang="en-US" altLang="zh-CN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BDB23-E35F-4655-A931-6BD7FC9A61D9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14421" y="5642664"/>
            <a:ext cx="4572000" cy="738664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uint32_t laddr_read(laddr_t laddr, size_t len) {</a:t>
            </a:r>
          </a:p>
          <a:p>
            <a:r>
              <a:rPr lang="zh-CN" altLang="en-US" sz="14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       return paddr_read(laddr, len);</a:t>
            </a:r>
          </a:p>
          <a:p>
            <a:r>
              <a:rPr lang="zh-CN" altLang="en-US" sz="14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}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552950" y="4365104"/>
            <a:ext cx="1111002" cy="12241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790238" y="521990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线性地址直接作为物理地址使用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51984" y="3024660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做段级地址转换：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逻辑地址 </a:t>
            </a:r>
            <a:r>
              <a:rPr lang="en-US" altLang="zh-CN" dirty="0">
                <a:solidFill>
                  <a:srgbClr val="7030A0"/>
                </a:solidFill>
              </a:rPr>
              <a:t>-&gt; </a:t>
            </a:r>
            <a:r>
              <a:rPr lang="zh-CN" altLang="en-US" dirty="0">
                <a:solidFill>
                  <a:srgbClr val="7030A0"/>
                </a:solidFill>
              </a:rPr>
              <a:t>线性地址</a:t>
            </a:r>
          </a:p>
        </p:txBody>
      </p:sp>
    </p:spTree>
    <p:extLst>
      <p:ext uri="{BB962C8B-B14F-4D97-AF65-F5344CB8AC3E}">
        <p14:creationId xmlns:p14="http://schemas.microsoft.com/office/powerpoint/2010/main" val="13857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5964-45AB-47F9-BFF0-924FA7E9B420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23592" y="1503683"/>
            <a:ext cx="86439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                      PAGE FRAME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+-----------+-----------+----------+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   DIR    |   PAGE    |  OFFSET  |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+-----+-----+-----+-----+-----+----+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|           |           |    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+-------------+           |           +-------------&gt;|    PHYSICAL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                      |                          |    ADDRESS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PAGE DIRECTORY        |      PAGE TABLE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+---------------+      |   +---------------+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               |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|---------------|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+--&gt;| PG TBL ENTRY  |--------------+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|---------------|          |---------------|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+-&gt;|   DIR ENTRY   |--+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|---------------|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               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+---------------+  |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^          | 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        | 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|  CR3  |--------+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</a:t>
            </a:r>
            <a:endParaRPr lang="zh-CN" altLang="en-US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52700" y="1412776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给出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位线性地址，约定一个页为</a:t>
            </a:r>
            <a:r>
              <a:rPr lang="en-US" altLang="zh-CN" dirty="0">
                <a:solidFill>
                  <a:srgbClr val="C00000"/>
                </a:solidFill>
              </a:rPr>
              <a:t>4KB = 2</a:t>
            </a:r>
            <a:r>
              <a:rPr lang="en-US" altLang="zh-CN" baseline="30000" dirty="0">
                <a:solidFill>
                  <a:srgbClr val="C00000"/>
                </a:solidFill>
              </a:rPr>
              <a:t>12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99848" y="2204865"/>
            <a:ext cx="11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得到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位物理地址</a:t>
            </a:r>
          </a:p>
        </p:txBody>
      </p:sp>
    </p:spTree>
    <p:extLst>
      <p:ext uri="{BB962C8B-B14F-4D97-AF65-F5344CB8AC3E}">
        <p14:creationId xmlns:p14="http://schemas.microsoft.com/office/powerpoint/2010/main" val="342676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929E-7B04-41AE-820E-CF023BE9B46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23592" y="1503683"/>
            <a:ext cx="86439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                      PAGE FRAME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+-----------+-----------+----------+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   DIR    |   PAGE    |  OFFSET  |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+-----+-----+-----+-----+-----+----+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|           |           |    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+-------------+           |           +-------------&gt;|    PHYSICAL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                      |                          |    ADDRESS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PAGE DIRECTORY        |      PAGE TABLE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+---------------+      |   +---------------+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               |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|---------------|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+--&gt;| PG TBL ENTRY  |--------------+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|---------------|          |---------------|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+-&gt;|   DIR ENTRY   |--+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|---------------|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               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+---------------+  |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^          | 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        | 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|  CR3  |--------+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</a:t>
            </a:r>
            <a:endParaRPr lang="zh-CN" altLang="en-US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99848" y="2204865"/>
            <a:ext cx="11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得到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位物理地址</a:t>
            </a:r>
          </a:p>
        </p:txBody>
      </p:sp>
      <p:sp>
        <p:nvSpPr>
          <p:cNvPr id="3" name="矩形 2"/>
          <p:cNvSpPr/>
          <p:nvPr/>
        </p:nvSpPr>
        <p:spPr>
          <a:xfrm>
            <a:off x="3215680" y="4149080"/>
            <a:ext cx="1728192" cy="5760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27848" y="5708924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页目录项，长得和页表项几乎一样，给出了下一级页表所在的物理页框号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52700" y="1412776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给出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位线性地址，约定一个页为</a:t>
            </a:r>
            <a:r>
              <a:rPr lang="en-US" altLang="zh-CN" dirty="0">
                <a:solidFill>
                  <a:srgbClr val="C00000"/>
                </a:solidFill>
              </a:rPr>
              <a:t>4KB = 2</a:t>
            </a:r>
            <a:r>
              <a:rPr lang="en-US" altLang="zh-CN" baseline="30000" dirty="0">
                <a:solidFill>
                  <a:srgbClr val="C00000"/>
                </a:solidFill>
              </a:rPr>
              <a:t>12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7536" y="3967148"/>
            <a:ext cx="2630446" cy="1093648"/>
          </a:xfrm>
          <a:prstGeom prst="rect">
            <a:avLst/>
          </a:prstGeom>
          <a:noFill/>
          <a:ln w="15875">
            <a:solidFill>
              <a:srgbClr val="C00000"/>
            </a:solidFill>
            <a:prstDash val="dash"/>
            <a:miter lim="800000"/>
            <a:headEnd/>
            <a:tailEnd/>
          </a:ln>
          <a:effectLst/>
        </p:spPr>
      </p:pic>
      <p:sp>
        <p:nvSpPr>
          <p:cNvPr id="13" name="文本框 12"/>
          <p:cNvSpPr txBox="1"/>
          <p:nvPr/>
        </p:nvSpPr>
        <p:spPr>
          <a:xfrm>
            <a:off x="9771398" y="5132654"/>
            <a:ext cx="138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一个页表项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20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0E6D-C811-4E86-B7F5-44B7FF13004A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23592" y="1503683"/>
            <a:ext cx="86439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                      PAGE FRAME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+-----------+-----------+----------+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   DIR    |   PAGE    |  OFFSET  |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+-----+-----+-----+-----+-----+----+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|           |           |    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+-------------+           |           +-------------&gt;|    PHYSICAL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                      |                          |    ADDRESS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PAGE DIRECTORY        |      PAGE TABLE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+---------------+      |   +---------------+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               |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|---------------|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+--&gt;| PG TBL ENTRY  |--------------+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|---------------|          |---------------|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+-&gt;|   DIR ENTRY   |--+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|---------------|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               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+---------------+  |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^          | 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        | 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|  CR3  |--------+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</a:t>
            </a:r>
            <a:endParaRPr lang="zh-CN" altLang="en-US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99848" y="2204865"/>
            <a:ext cx="11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得到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位物理地址</a:t>
            </a:r>
          </a:p>
        </p:txBody>
      </p:sp>
      <p:sp>
        <p:nvSpPr>
          <p:cNvPr id="3" name="矩形 2"/>
          <p:cNvSpPr/>
          <p:nvPr/>
        </p:nvSpPr>
        <p:spPr>
          <a:xfrm>
            <a:off x="5610251" y="3717032"/>
            <a:ext cx="1728192" cy="5760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8443" y="4343353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正常页表项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52700" y="1412776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给出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位线性地址，约定一个页为</a:t>
            </a:r>
            <a:r>
              <a:rPr lang="en-US" altLang="zh-CN" dirty="0">
                <a:solidFill>
                  <a:srgbClr val="C00000"/>
                </a:solidFill>
              </a:rPr>
              <a:t>4KB = 2</a:t>
            </a:r>
            <a:r>
              <a:rPr lang="en-US" altLang="zh-CN" baseline="30000" dirty="0">
                <a:solidFill>
                  <a:srgbClr val="C00000"/>
                </a:solidFill>
              </a:rPr>
              <a:t>12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7536" y="3967148"/>
            <a:ext cx="2630446" cy="1093648"/>
          </a:xfrm>
          <a:prstGeom prst="rect">
            <a:avLst/>
          </a:prstGeom>
          <a:noFill/>
          <a:ln w="15875">
            <a:solidFill>
              <a:srgbClr val="C00000"/>
            </a:solidFill>
            <a:prstDash val="dash"/>
            <a:miter lim="800000"/>
            <a:headEnd/>
            <a:tailEnd/>
          </a:ln>
          <a:effectLst/>
        </p:spPr>
      </p:pic>
      <p:sp>
        <p:nvSpPr>
          <p:cNvPr id="13" name="文本框 12"/>
          <p:cNvSpPr txBox="1"/>
          <p:nvPr/>
        </p:nvSpPr>
        <p:spPr>
          <a:xfrm>
            <a:off x="9771398" y="5132654"/>
            <a:ext cx="138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一个页表项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9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68ED-3E7A-4E66-8AC5-514D84A6CFDF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23592" y="1503683"/>
            <a:ext cx="86439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                      PAGE FRAME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+-----------+-----------+----------+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   DIR    |   PAGE    |  OFFSET  |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+-----+-----+-----+-----+-----+----+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|           |           |    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+-------------+           |           +-------------&gt;|    PHYSICAL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                      |                          |    ADDRESS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PAGE DIRECTORY        |      PAGE TABLE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+---------------+      |   +---------------+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               |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|---------------|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+--&gt;| PG TBL ENTRY  |--------------+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|---------------|          |---------------|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+-&gt;|   DIR ENTRY   |--+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|---------------|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               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+---------------+  |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^          | 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        | 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|  CR3  |--------+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</a:t>
            </a:r>
            <a:endParaRPr lang="zh-CN" altLang="en-US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99848" y="2204865"/>
            <a:ext cx="11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得到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位物理地址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03712" y="3418448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1024</a:t>
            </a:r>
            <a:r>
              <a:rPr lang="zh-CN" altLang="en-US" sz="2400" b="1" dirty="0">
                <a:solidFill>
                  <a:srgbClr val="C00000"/>
                </a:solidFill>
              </a:rPr>
              <a:t>项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b="1" dirty="0">
                <a:solidFill>
                  <a:srgbClr val="C00000"/>
                </a:solidFill>
              </a:rPr>
              <a:t>每项</a:t>
            </a:r>
            <a:r>
              <a:rPr lang="en-US" altLang="zh-CN" sz="2400" b="1" dirty="0">
                <a:solidFill>
                  <a:srgbClr val="C00000"/>
                </a:solidFill>
              </a:rPr>
              <a:t>4B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67400" y="4249445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1024</a:t>
            </a:r>
            <a:r>
              <a:rPr lang="zh-CN" altLang="en-US" sz="2400" b="1" dirty="0">
                <a:solidFill>
                  <a:srgbClr val="C00000"/>
                </a:solidFill>
              </a:rPr>
              <a:t>项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b="1" dirty="0">
                <a:solidFill>
                  <a:srgbClr val="C00000"/>
                </a:solidFill>
              </a:rPr>
              <a:t>每项</a:t>
            </a:r>
            <a:r>
              <a:rPr lang="en-US" altLang="zh-CN" sz="2400" b="1" dirty="0">
                <a:solidFill>
                  <a:srgbClr val="C00000"/>
                </a:solidFill>
              </a:rPr>
              <a:t>4B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52700" y="1412776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给出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位线性地址，约定一个页为</a:t>
            </a:r>
            <a:r>
              <a:rPr lang="en-US" altLang="zh-CN" dirty="0">
                <a:solidFill>
                  <a:srgbClr val="C00000"/>
                </a:solidFill>
              </a:rPr>
              <a:t>4KB = 2</a:t>
            </a:r>
            <a:r>
              <a:rPr lang="en-US" altLang="zh-CN" baseline="30000" dirty="0">
                <a:solidFill>
                  <a:srgbClr val="C00000"/>
                </a:solidFill>
              </a:rPr>
              <a:t>12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39616" y="2851196"/>
            <a:ext cx="4896544" cy="2882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639051" y="530355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两级页表结构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7536" y="3967148"/>
            <a:ext cx="2630446" cy="1093648"/>
          </a:xfrm>
          <a:prstGeom prst="rect">
            <a:avLst/>
          </a:prstGeom>
          <a:noFill/>
          <a:ln w="15875">
            <a:solidFill>
              <a:srgbClr val="C00000"/>
            </a:solidFill>
            <a:prstDash val="dash"/>
            <a:miter lim="800000"/>
            <a:headEnd/>
            <a:tailEnd/>
          </a:ln>
          <a:effectLst/>
        </p:spPr>
      </p:pic>
      <p:sp>
        <p:nvSpPr>
          <p:cNvPr id="17" name="文本框 16"/>
          <p:cNvSpPr txBox="1"/>
          <p:nvPr/>
        </p:nvSpPr>
        <p:spPr>
          <a:xfrm>
            <a:off x="9771398" y="5132654"/>
            <a:ext cx="138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一个页表项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03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CB937-8DAE-43A1-B4A8-9273D2CE2279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23592" y="1503683"/>
            <a:ext cx="86439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                      PAGE FRAME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+-----------+-----------+----------+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   DIR    |   PAGE    |  OFFSET  |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+-----+-----+-----+-----+-----+----+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|           |           |    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+-------------+           |           +-------------&gt;|    PHYSICAL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                      |                          |    ADDRESS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PAGE DIRECTORY        |      PAGE TABLE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+---------------+      |   +---------------+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               |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|---------------|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+--&gt;| PG TBL ENTRY  |--------------+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|---------------|          |---------------|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+-&gt;|   DIR ENTRY   |--+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|---------------|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               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+---------------+  |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^          | 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        | 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|  CR3  |--------+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</a:t>
            </a:r>
            <a:endParaRPr lang="zh-CN" altLang="en-US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99848" y="2204865"/>
            <a:ext cx="11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得到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位物理地址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03712" y="3418448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1024</a:t>
            </a:r>
            <a:r>
              <a:rPr lang="zh-CN" altLang="en-US" sz="2400" b="1" dirty="0">
                <a:solidFill>
                  <a:srgbClr val="C00000"/>
                </a:solidFill>
              </a:rPr>
              <a:t>项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b="1" dirty="0">
                <a:solidFill>
                  <a:srgbClr val="C00000"/>
                </a:solidFill>
              </a:rPr>
              <a:t>每项</a:t>
            </a:r>
            <a:r>
              <a:rPr lang="en-US" altLang="zh-CN" sz="2400" b="1" dirty="0">
                <a:solidFill>
                  <a:srgbClr val="C00000"/>
                </a:solidFill>
              </a:rPr>
              <a:t>4B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67400" y="4249445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1024</a:t>
            </a:r>
            <a:r>
              <a:rPr lang="zh-CN" altLang="en-US" sz="2400" b="1" dirty="0">
                <a:solidFill>
                  <a:srgbClr val="C00000"/>
                </a:solidFill>
              </a:rPr>
              <a:t>项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b="1" dirty="0">
                <a:solidFill>
                  <a:srgbClr val="C00000"/>
                </a:solidFill>
              </a:rPr>
              <a:t>每项</a:t>
            </a:r>
            <a:r>
              <a:rPr lang="en-US" altLang="zh-CN" sz="2400" b="1" dirty="0">
                <a:solidFill>
                  <a:srgbClr val="C00000"/>
                </a:solidFill>
              </a:rPr>
              <a:t>4B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44708" y="2851196"/>
            <a:ext cx="1656184" cy="237800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46255" y="2924945"/>
            <a:ext cx="1656184" cy="237800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552700" y="1412776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给出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位线性地址，约定一个页为</a:t>
            </a:r>
            <a:r>
              <a:rPr lang="en-US" altLang="zh-CN" dirty="0">
                <a:solidFill>
                  <a:srgbClr val="C00000"/>
                </a:solidFill>
              </a:rPr>
              <a:t>4KB = 2</a:t>
            </a:r>
            <a:r>
              <a:rPr lang="en-US" altLang="zh-CN" baseline="30000" dirty="0">
                <a:solidFill>
                  <a:srgbClr val="C00000"/>
                </a:solidFill>
              </a:rPr>
              <a:t>12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5676" y="4895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正好一页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322409" y="49336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正好一页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7536" y="3967148"/>
            <a:ext cx="2630446" cy="1093648"/>
          </a:xfrm>
          <a:prstGeom prst="rect">
            <a:avLst/>
          </a:prstGeom>
          <a:noFill/>
          <a:ln w="15875">
            <a:solidFill>
              <a:srgbClr val="C00000"/>
            </a:solidFill>
            <a:prstDash val="dash"/>
            <a:miter lim="800000"/>
            <a:headEnd/>
            <a:tailEnd/>
          </a:ln>
          <a:effectLst/>
        </p:spPr>
      </p:pic>
      <p:sp>
        <p:nvSpPr>
          <p:cNvPr id="19" name="文本框 18"/>
          <p:cNvSpPr txBox="1"/>
          <p:nvPr/>
        </p:nvSpPr>
        <p:spPr>
          <a:xfrm>
            <a:off x="9771398" y="5132654"/>
            <a:ext cx="138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一个页表项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t="31992" r="72056" b="21215"/>
          <a:stretch/>
        </p:blipFill>
        <p:spPr>
          <a:xfrm>
            <a:off x="2687997" y="2211563"/>
            <a:ext cx="1511300" cy="2178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t="32265" r="44376" b="20533"/>
          <a:stretch/>
        </p:blipFill>
        <p:spPr>
          <a:xfrm>
            <a:off x="6383696" y="166861"/>
            <a:ext cx="1517651" cy="21971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84759" y="3197960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1024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项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b="1" dirty="0" smtClean="0">
                <a:solidFill>
                  <a:srgbClr val="C00000"/>
                </a:solidFill>
              </a:rPr>
              <a:t>占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4KB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t="32265" r="44376" b="20533"/>
          <a:stretch/>
        </p:blipFill>
        <p:spPr>
          <a:xfrm>
            <a:off x="6383696" y="4167361"/>
            <a:ext cx="1517651" cy="21971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66359" y="1470760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1024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项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b="1" dirty="0" smtClean="0">
                <a:solidFill>
                  <a:srgbClr val="C00000"/>
                </a:solidFill>
              </a:rPr>
              <a:t>占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4KB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79059" y="5405025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1024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项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b="1" dirty="0">
                <a:solidFill>
                  <a:srgbClr val="C00000"/>
                </a:solidFill>
              </a:rPr>
              <a:t>占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4KB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3996097" y="2813753"/>
            <a:ext cx="2393950" cy="4000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3996097" y="3698520"/>
            <a:ext cx="2393950" cy="190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996097" y="4221336"/>
            <a:ext cx="2393950" cy="3238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3996097" y="557386"/>
            <a:ext cx="2393950" cy="21526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 rot="5400000">
            <a:off x="6726597" y="2643362"/>
            <a:ext cx="79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/>
              <a:t>…</a:t>
            </a:r>
            <a:endParaRPr lang="zh-CN" altLang="en-US" sz="7200" dirty="0"/>
          </a:p>
        </p:txBody>
      </p:sp>
      <p:sp>
        <p:nvSpPr>
          <p:cNvPr id="48" name="文本框 47"/>
          <p:cNvSpPr txBox="1"/>
          <p:nvPr/>
        </p:nvSpPr>
        <p:spPr>
          <a:xfrm rot="19090671">
            <a:off x="4084765" y="1341564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 rot="21077276">
            <a:off x="4257188" y="2655319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4336169" y="3341675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 rot="470156">
            <a:off x="4341732" y="4021356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sp>
        <p:nvSpPr>
          <p:cNvPr id="52" name="右大括号 51"/>
          <p:cNvSpPr/>
          <p:nvPr/>
        </p:nvSpPr>
        <p:spPr>
          <a:xfrm>
            <a:off x="8129483" y="513933"/>
            <a:ext cx="240281" cy="57266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8618753" y="3136778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1024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个</a:t>
            </a:r>
            <a:endParaRPr lang="en-US" altLang="zh-CN" sz="24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t="31992" r="72056" b="21215"/>
          <a:stretch/>
        </p:blipFill>
        <p:spPr>
          <a:xfrm>
            <a:off x="2687997" y="2211563"/>
            <a:ext cx="1511300" cy="2178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t="32265" r="44376" b="20533"/>
          <a:stretch/>
        </p:blipFill>
        <p:spPr>
          <a:xfrm>
            <a:off x="6383696" y="166861"/>
            <a:ext cx="1517651" cy="21971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84759" y="3197960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1024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项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b="1" dirty="0" smtClean="0">
                <a:solidFill>
                  <a:srgbClr val="C00000"/>
                </a:solidFill>
              </a:rPr>
              <a:t>占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4KB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t="32265" r="44376" b="20533"/>
          <a:stretch/>
        </p:blipFill>
        <p:spPr>
          <a:xfrm>
            <a:off x="6383696" y="4167361"/>
            <a:ext cx="1517651" cy="21971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66359" y="1470760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1024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项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b="1" dirty="0" smtClean="0">
                <a:solidFill>
                  <a:srgbClr val="C00000"/>
                </a:solidFill>
              </a:rPr>
              <a:t>占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4KB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79059" y="5405025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1024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项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b="1" dirty="0">
                <a:solidFill>
                  <a:srgbClr val="C00000"/>
                </a:solidFill>
              </a:rPr>
              <a:t>占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4KB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3996097" y="2813753"/>
            <a:ext cx="2393950" cy="4000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3996097" y="3698520"/>
            <a:ext cx="2393950" cy="190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996097" y="4221336"/>
            <a:ext cx="2393950" cy="3238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3996097" y="557386"/>
            <a:ext cx="2393950" cy="21526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 rot="5400000">
            <a:off x="6726597" y="2643362"/>
            <a:ext cx="79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/>
              <a:t>…</a:t>
            </a:r>
            <a:endParaRPr lang="zh-CN" altLang="en-US" sz="7200" dirty="0"/>
          </a:p>
        </p:txBody>
      </p:sp>
      <p:sp>
        <p:nvSpPr>
          <p:cNvPr id="48" name="文本框 47"/>
          <p:cNvSpPr txBox="1"/>
          <p:nvPr/>
        </p:nvSpPr>
        <p:spPr>
          <a:xfrm rot="19090671">
            <a:off x="4084765" y="1341564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 rot="21077276">
            <a:off x="4257188" y="2655319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4336169" y="3341675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 rot="470156">
            <a:off x="4341732" y="4021356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sp>
        <p:nvSpPr>
          <p:cNvPr id="52" name="右大括号 51"/>
          <p:cNvSpPr/>
          <p:nvPr/>
        </p:nvSpPr>
        <p:spPr>
          <a:xfrm>
            <a:off x="8129483" y="513933"/>
            <a:ext cx="240281" cy="57266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8618753" y="3136778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1024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个</a:t>
            </a:r>
            <a:endParaRPr lang="en-US" altLang="zh-CN" sz="2400" b="1" dirty="0" smtClean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29" r="89484"/>
          <a:stretch/>
        </p:blipFill>
        <p:spPr>
          <a:xfrm>
            <a:off x="1294978" y="974470"/>
            <a:ext cx="914265" cy="803885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1782079" y="1568496"/>
            <a:ext cx="907725" cy="1014517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116057" y="166916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页表基地址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59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t="31992" r="72056" b="21215"/>
          <a:stretch/>
        </p:blipFill>
        <p:spPr>
          <a:xfrm>
            <a:off x="2687997" y="2211563"/>
            <a:ext cx="1511300" cy="2178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t="32265" r="44376" b="20533"/>
          <a:stretch/>
        </p:blipFill>
        <p:spPr>
          <a:xfrm>
            <a:off x="6383696" y="166861"/>
            <a:ext cx="1517651" cy="21971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84759" y="3197960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1024</a:t>
            </a:r>
            <a:r>
              <a:rPr lang="zh-CN" altLang="en-US" sz="2400" b="1" dirty="0" smtClean="0"/>
              <a:t>项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占</a:t>
            </a:r>
            <a:r>
              <a:rPr lang="en-US" altLang="zh-CN" sz="2400" b="1" dirty="0" smtClean="0"/>
              <a:t>4KB</a:t>
            </a:r>
            <a:endParaRPr lang="en-US" altLang="zh-CN" sz="2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t="32265" r="44376" b="20533"/>
          <a:stretch/>
        </p:blipFill>
        <p:spPr>
          <a:xfrm>
            <a:off x="6383696" y="4167361"/>
            <a:ext cx="1517651" cy="21971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66359" y="1470760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1024</a:t>
            </a:r>
            <a:r>
              <a:rPr lang="zh-CN" altLang="en-US" sz="2400" b="1" dirty="0" smtClean="0"/>
              <a:t>项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占</a:t>
            </a:r>
            <a:r>
              <a:rPr lang="en-US" altLang="zh-CN" sz="2400" b="1" dirty="0" smtClean="0"/>
              <a:t>4KB</a:t>
            </a:r>
            <a:endParaRPr lang="en-US" altLang="zh-CN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579059" y="5405025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1024</a:t>
            </a:r>
            <a:r>
              <a:rPr lang="zh-CN" altLang="en-US" sz="2400" b="1" dirty="0" smtClean="0"/>
              <a:t>项</a:t>
            </a:r>
            <a:endParaRPr lang="en-US" altLang="zh-CN" sz="2400" b="1" dirty="0" smtClean="0"/>
          </a:p>
          <a:p>
            <a:r>
              <a:rPr lang="zh-CN" altLang="en-US" sz="2400" b="1" dirty="0"/>
              <a:t>占</a:t>
            </a:r>
            <a:r>
              <a:rPr lang="en-US" altLang="zh-CN" sz="2400" b="1" dirty="0" smtClean="0"/>
              <a:t>4KB</a:t>
            </a:r>
            <a:endParaRPr lang="en-US" altLang="zh-CN" sz="2400" b="1" dirty="0"/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3996097" y="2813753"/>
            <a:ext cx="2393950" cy="4000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3996097" y="3698520"/>
            <a:ext cx="2393950" cy="190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996097" y="4221336"/>
            <a:ext cx="2393950" cy="3238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3996097" y="557386"/>
            <a:ext cx="2393950" cy="215265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 rot="5400000">
            <a:off x="6726597" y="2643362"/>
            <a:ext cx="79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/>
              <a:t>…</a:t>
            </a:r>
            <a:endParaRPr lang="zh-CN" altLang="en-US" sz="7200" dirty="0"/>
          </a:p>
        </p:txBody>
      </p:sp>
      <p:sp>
        <p:nvSpPr>
          <p:cNvPr id="48" name="文本框 47"/>
          <p:cNvSpPr txBox="1"/>
          <p:nvPr/>
        </p:nvSpPr>
        <p:spPr>
          <a:xfrm rot="19090671">
            <a:off x="4084765" y="1341564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 rot="21077276">
            <a:off x="4257188" y="2655319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4336169" y="3341675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 rot="470156">
            <a:off x="4341732" y="4021356"/>
            <a:ext cx="192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位物理页框号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29" r="89484"/>
          <a:stretch/>
        </p:blipFill>
        <p:spPr>
          <a:xfrm>
            <a:off x="1294978" y="974470"/>
            <a:ext cx="914265" cy="803885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1782079" y="1568496"/>
            <a:ext cx="907725" cy="1014517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116057" y="166916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页表基地址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942598" y="500584"/>
            <a:ext cx="113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按页对齐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414149" y="540631"/>
            <a:ext cx="2576339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954835" y="4510817"/>
            <a:ext cx="113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按页对齐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426386" y="4550864"/>
            <a:ext cx="2576339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554035" y="2648645"/>
            <a:ext cx="113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按页对齐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614105" y="2615273"/>
            <a:ext cx="2576339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9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CB937-8DAE-43A1-B4A8-9273D2CE2279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23592" y="1503683"/>
            <a:ext cx="86439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                      PAGE FRAME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+-----------+-----------+----------+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   DIR    |   PAGE    |  OFFSET  |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+-----+-----+-----+-----+-----+----+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|           |           |    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+-------------+           |           +-------------&gt;|    PHYSICAL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                      |                          |    ADDRESS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PAGE DIRECTORY        |      PAGE TABLE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+---------------+      |   +---------------+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               |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|---------------|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+--&gt;| PG TBL ENTRY  |--------------+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|---------------|          |---------------|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+-&gt;|   DIR ENTRY   |--+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|---------------|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               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+---------------+  |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^          | 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        | 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|  CR3  |--------+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</a:t>
            </a:r>
            <a:endParaRPr lang="zh-CN" altLang="en-US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99848" y="2204865"/>
            <a:ext cx="11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得到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位物理地址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03712" y="3418448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1024</a:t>
            </a:r>
            <a:r>
              <a:rPr lang="zh-CN" altLang="en-US" sz="2400" b="1" dirty="0"/>
              <a:t>项</a:t>
            </a:r>
            <a:endParaRPr lang="en-US" altLang="zh-CN" sz="2400" b="1" dirty="0"/>
          </a:p>
          <a:p>
            <a:r>
              <a:rPr lang="zh-CN" altLang="en-US" sz="2400" b="1" dirty="0"/>
              <a:t>每项</a:t>
            </a:r>
            <a:r>
              <a:rPr lang="en-US" altLang="zh-CN" sz="2400" b="1" dirty="0"/>
              <a:t>4B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7400" y="4249445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1024</a:t>
            </a:r>
            <a:r>
              <a:rPr lang="zh-CN" altLang="en-US" sz="2400" b="1" dirty="0"/>
              <a:t>项</a:t>
            </a:r>
            <a:endParaRPr lang="en-US" altLang="zh-CN" sz="2400" b="1" dirty="0"/>
          </a:p>
          <a:p>
            <a:r>
              <a:rPr lang="zh-CN" altLang="en-US" sz="2400" b="1" dirty="0"/>
              <a:t>每项</a:t>
            </a:r>
            <a:r>
              <a:rPr lang="en-US" altLang="zh-CN" sz="2400" b="1" dirty="0"/>
              <a:t>4B</a:t>
            </a:r>
            <a:endParaRPr lang="zh-CN" altLang="en-US" sz="2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2552700" y="1412776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给出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位线性地址，约定一个页为</a:t>
            </a:r>
            <a:r>
              <a:rPr lang="en-US" altLang="zh-CN" dirty="0">
                <a:solidFill>
                  <a:srgbClr val="C00000"/>
                </a:solidFill>
              </a:rPr>
              <a:t>4KB = 2</a:t>
            </a:r>
            <a:r>
              <a:rPr lang="en-US" altLang="zh-CN" baseline="30000" dirty="0">
                <a:solidFill>
                  <a:srgbClr val="C00000"/>
                </a:solidFill>
              </a:rPr>
              <a:t>12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9073350" y="5270448"/>
            <a:ext cx="2554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   DIR       </a:t>
            </a:r>
            <a:r>
              <a:rPr lang="zh-CN" altLang="en-US" dirty="0">
                <a:latin typeface="Consolas" panose="020B0609020204030204" pitchFamily="49" charset="0"/>
              </a:rPr>
              <a:t>位？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smtClean="0">
                <a:latin typeface="Consolas" panose="020B0609020204030204" pitchFamily="49" charset="0"/>
              </a:rPr>
              <a:t>  PAGE       </a:t>
            </a:r>
            <a:r>
              <a:rPr lang="zh-CN" altLang="en-US" dirty="0">
                <a:latin typeface="Consolas" panose="020B0609020204030204" pitchFamily="49" charset="0"/>
              </a:rPr>
              <a:t>位？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OFFSET       </a:t>
            </a:r>
            <a:r>
              <a:rPr lang="zh-CN" altLang="en-US" dirty="0">
                <a:latin typeface="Consolas" panose="020B0609020204030204" pitchFamily="49" charset="0"/>
              </a:rPr>
              <a:t>位？</a:t>
            </a:r>
          </a:p>
        </p:txBody>
      </p:sp>
      <p:sp>
        <p:nvSpPr>
          <p:cNvPr id="9" name="椭圆 8"/>
          <p:cNvSpPr/>
          <p:nvPr/>
        </p:nvSpPr>
        <p:spPr>
          <a:xfrm>
            <a:off x="2596362" y="2990155"/>
            <a:ext cx="360420" cy="360420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931308" y="2668669"/>
            <a:ext cx="360420" cy="360420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206184" y="2307136"/>
            <a:ext cx="360420" cy="360420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3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797F-254B-4F2C-92F4-70412B87C363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23592" y="1503683"/>
            <a:ext cx="86439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                      PAGE FRAME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+-----------+-----------+----------+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   DIR    |   PAGE    |  OFFSET  |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+-----+-----+-----+-----+-----+----+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|           |           |    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+-------------+           |           +-------------&gt;|    PHYSICAL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                      |                          |    ADDRESS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PAGE DIRECTORY        |      PAGE TABLE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+---------------+      |   +---------------+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               |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|---------------|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+--&gt;| PG TBL ENTRY  |--------------+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|---------------|          |---------------|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+-&gt;|   DIR ENTRY   |--+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|---------------|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               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+---------------+  |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^          | 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        | 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|  CR3  |--------+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</a:t>
            </a:r>
            <a:endParaRPr lang="zh-CN" altLang="en-US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99848" y="2204865"/>
            <a:ext cx="11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得到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位物理地址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03712" y="3418448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1024</a:t>
            </a:r>
            <a:r>
              <a:rPr lang="zh-CN" altLang="en-US" sz="2400" b="1" dirty="0"/>
              <a:t>项</a:t>
            </a:r>
            <a:endParaRPr lang="en-US" altLang="zh-CN" sz="2400" b="1" dirty="0"/>
          </a:p>
          <a:p>
            <a:r>
              <a:rPr lang="zh-CN" altLang="en-US" sz="2400" b="1" dirty="0"/>
              <a:t>每项</a:t>
            </a:r>
            <a:r>
              <a:rPr lang="en-US" altLang="zh-CN" sz="2400" b="1" dirty="0"/>
              <a:t>4B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7400" y="4249445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1024</a:t>
            </a:r>
            <a:r>
              <a:rPr lang="zh-CN" altLang="en-US" sz="2400" b="1" dirty="0"/>
              <a:t>项</a:t>
            </a:r>
            <a:endParaRPr lang="en-US" altLang="zh-CN" sz="2400" b="1" dirty="0"/>
          </a:p>
          <a:p>
            <a:r>
              <a:rPr lang="zh-CN" altLang="en-US" sz="2400" b="1" dirty="0"/>
              <a:t>每项</a:t>
            </a:r>
            <a:r>
              <a:rPr lang="en-US" altLang="zh-CN" sz="2400" b="1" dirty="0"/>
              <a:t>4B</a:t>
            </a:r>
            <a:endParaRPr lang="zh-CN" altLang="en-US" sz="2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2552700" y="1412776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给出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位线性地址，约定一个页为</a:t>
            </a:r>
            <a:r>
              <a:rPr lang="en-US" altLang="zh-CN" dirty="0">
                <a:solidFill>
                  <a:srgbClr val="C00000"/>
                </a:solidFill>
              </a:rPr>
              <a:t>4KB = 2</a:t>
            </a:r>
            <a:r>
              <a:rPr lang="en-US" altLang="zh-CN" baseline="30000" dirty="0">
                <a:solidFill>
                  <a:srgbClr val="C00000"/>
                </a:solidFill>
              </a:rPr>
              <a:t>12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9073350" y="5270448"/>
            <a:ext cx="2554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   DIR  </a:t>
            </a:r>
            <a:r>
              <a:rPr lang="en-US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dirty="0" smtClean="0">
                <a:latin typeface="Consolas" panose="020B0609020204030204" pitchFamily="49" charset="0"/>
              </a:rPr>
              <a:t>   </a:t>
            </a:r>
            <a:r>
              <a:rPr lang="zh-CN" altLang="en-US" dirty="0">
                <a:latin typeface="Consolas" panose="020B0609020204030204" pitchFamily="49" charset="0"/>
              </a:rPr>
              <a:t>位？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smtClean="0">
                <a:latin typeface="Consolas" panose="020B0609020204030204" pitchFamily="49" charset="0"/>
              </a:rPr>
              <a:t>  PAGE  </a:t>
            </a:r>
            <a:r>
              <a:rPr lang="en-US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dirty="0" smtClean="0">
                <a:latin typeface="Consolas" panose="020B0609020204030204" pitchFamily="49" charset="0"/>
              </a:rPr>
              <a:t>   </a:t>
            </a:r>
            <a:r>
              <a:rPr lang="zh-CN" altLang="en-US" dirty="0">
                <a:latin typeface="Consolas" panose="020B0609020204030204" pitchFamily="49" charset="0"/>
              </a:rPr>
              <a:t>位？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OFFSET  </a:t>
            </a:r>
            <a:r>
              <a:rPr lang="en-US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12</a:t>
            </a:r>
            <a:r>
              <a:rPr lang="en-US" altLang="zh-CN" dirty="0" smtClean="0">
                <a:latin typeface="Consolas" panose="020B0609020204030204" pitchFamily="49" charset="0"/>
              </a:rPr>
              <a:t>   </a:t>
            </a:r>
            <a:r>
              <a:rPr lang="zh-CN" altLang="en-US" dirty="0">
                <a:latin typeface="Consolas" panose="020B0609020204030204" pitchFamily="49" charset="0"/>
              </a:rPr>
              <a:t>位？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080500" y="4542830"/>
            <a:ext cx="266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简单说就是</a:t>
            </a:r>
            <a:r>
              <a:rPr lang="zh-CN" altLang="en-US" dirty="0" smtClean="0"/>
              <a:t>前面的</a:t>
            </a:r>
            <a:r>
              <a:rPr lang="en-US" altLang="zh-CN" dirty="0"/>
              <a:t>20</a:t>
            </a:r>
            <a:r>
              <a:rPr lang="zh-CN" altLang="en-US" dirty="0"/>
              <a:t>位页号被拆成了两个</a:t>
            </a:r>
            <a:r>
              <a:rPr lang="en-US" altLang="zh-CN" dirty="0"/>
              <a:t>10</a:t>
            </a:r>
            <a:r>
              <a:rPr lang="zh-CN" altLang="en-US" dirty="0"/>
              <a:t>位</a:t>
            </a:r>
          </a:p>
        </p:txBody>
      </p:sp>
      <p:sp>
        <p:nvSpPr>
          <p:cNvPr id="19" name="椭圆 18"/>
          <p:cNvSpPr/>
          <p:nvPr/>
        </p:nvSpPr>
        <p:spPr>
          <a:xfrm>
            <a:off x="2596362" y="2990155"/>
            <a:ext cx="360420" cy="360420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931308" y="2668669"/>
            <a:ext cx="360420" cy="360420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206184" y="2307136"/>
            <a:ext cx="360420" cy="360420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3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3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分段机制回顾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428737"/>
            <a:ext cx="8229600" cy="4697427"/>
          </a:xfrm>
        </p:spPr>
        <p:txBody>
          <a:bodyPr/>
          <a:lstStyle/>
          <a:p>
            <a:r>
              <a:rPr lang="zh-CN" altLang="en-US" dirty="0" smtClean="0"/>
              <a:t>分段机制有什么优点？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提供了保护机制（可以做权限和越界检查）</a:t>
            </a:r>
            <a:endParaRPr lang="en-US" altLang="zh-CN" dirty="0" smtClean="0"/>
          </a:p>
          <a:p>
            <a:pPr lvl="1"/>
            <a:r>
              <a:rPr lang="zh-CN" altLang="en-US" smtClean="0"/>
              <a:t>将</a:t>
            </a:r>
            <a:r>
              <a:rPr lang="zh-CN" altLang="en-US" dirty="0" smtClean="0"/>
              <a:t>不同类型的数据（代码、栈、数据）分开管理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NEMU</a:t>
            </a:r>
            <a:r>
              <a:rPr lang="zh-CN" altLang="en-US" dirty="0" smtClean="0"/>
              <a:t>工作在</a:t>
            </a:r>
            <a:r>
              <a:rPr lang="en-US" altLang="zh-CN" dirty="0" smtClean="0"/>
              <a:t>ring 0</a:t>
            </a:r>
            <a:r>
              <a:rPr lang="zh-CN" altLang="en-US" dirty="0" smtClean="0"/>
              <a:t>的扁平模式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虽然以上的优点都没有直接的体现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但是充分发挥了教育意义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EE42-D3DC-4A87-95D4-FC0DAF9C0143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1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574" y="447189"/>
            <a:ext cx="4822395" cy="24228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0" y="99822"/>
            <a:ext cx="4953963" cy="25501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9" y="3678731"/>
            <a:ext cx="4939096" cy="270570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336825" y="4729817"/>
            <a:ext cx="2554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anose="020B0609020204030204" pitchFamily="49" charset="0"/>
              </a:rPr>
              <a:t>   DIR  </a:t>
            </a:r>
            <a:r>
              <a:rPr lang="en-US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dirty="0" smtClean="0">
                <a:latin typeface="Consolas" panose="020B0609020204030204" pitchFamily="49" charset="0"/>
              </a:rPr>
              <a:t>   </a:t>
            </a:r>
            <a:r>
              <a:rPr lang="zh-CN" altLang="en-US" dirty="0">
                <a:latin typeface="Consolas" panose="020B0609020204030204" pitchFamily="49" charset="0"/>
              </a:rPr>
              <a:t>位？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smtClean="0">
                <a:latin typeface="Consolas" panose="020B0609020204030204" pitchFamily="49" charset="0"/>
              </a:rPr>
              <a:t>  PAGE  </a:t>
            </a:r>
            <a:r>
              <a:rPr lang="en-US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dirty="0" smtClean="0">
                <a:latin typeface="Consolas" panose="020B0609020204030204" pitchFamily="49" charset="0"/>
              </a:rPr>
              <a:t>   </a:t>
            </a:r>
            <a:r>
              <a:rPr lang="zh-CN" altLang="en-US" dirty="0">
                <a:latin typeface="Consolas" panose="020B0609020204030204" pitchFamily="49" charset="0"/>
              </a:rPr>
              <a:t>位？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>
                <a:latin typeface="Consolas" panose="020B0609020204030204" pitchFamily="49" charset="0"/>
              </a:rPr>
              <a:t>OFFSET  </a:t>
            </a:r>
            <a:r>
              <a:rPr lang="en-US" altLang="zh-CN" smtClean="0">
                <a:solidFill>
                  <a:srgbClr val="C00000"/>
                </a:solidFill>
                <a:latin typeface="Consolas" panose="020B0609020204030204" pitchFamily="49" charset="0"/>
              </a:rPr>
              <a:t>12</a:t>
            </a:r>
            <a:r>
              <a:rPr lang="en-US" altLang="zh-CN" smtClean="0">
                <a:latin typeface="Consolas" panose="020B0609020204030204" pitchFamily="49" charset="0"/>
              </a:rPr>
              <a:t>   </a:t>
            </a:r>
            <a:r>
              <a:rPr lang="zh-CN" altLang="en-US" dirty="0">
                <a:latin typeface="Consolas" panose="020B0609020204030204" pitchFamily="49" charset="0"/>
              </a:rPr>
              <a:t>位？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43975" y="4002199"/>
            <a:ext cx="266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简单说就是</a:t>
            </a:r>
            <a:r>
              <a:rPr lang="zh-CN" altLang="en-US" dirty="0" smtClean="0"/>
              <a:t>前面的</a:t>
            </a:r>
            <a:r>
              <a:rPr lang="en-US" altLang="zh-CN" dirty="0"/>
              <a:t>20</a:t>
            </a:r>
            <a:r>
              <a:rPr lang="zh-CN" altLang="en-US" dirty="0"/>
              <a:t>位页号被拆成了两个</a:t>
            </a:r>
            <a:r>
              <a:rPr lang="en-US" altLang="zh-CN" dirty="0"/>
              <a:t>10</a:t>
            </a:r>
            <a:r>
              <a:rPr lang="zh-CN" altLang="en-US" dirty="0"/>
              <a:t>位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80794" y="2456200"/>
            <a:ext cx="1248123" cy="20490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982312" y="2562990"/>
            <a:ext cx="240281" cy="177540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430669" y="2849991"/>
            <a:ext cx="2542966" cy="134824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3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67EE-95FE-44E6-8B9D-6F4731DC4B35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23592" y="1503683"/>
            <a:ext cx="86439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                      PAGE FRAME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+-----------+-----------+----------+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   DIR    |   PAGE    |  OFFSET  |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+-----+-----+-----+-----+-----+----+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|           |           |    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+-------------+           |           +-------------&gt;|    PHYSICAL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                      |                          |    ADDRESS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PAGE DIRECTORY        |      PAGE TABLE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+---------------+      |   +---------------+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               |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|---------------|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+--&gt;| PG TBL ENTRY  |--------------+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|---------------|          |---------------|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+-&gt;|   DIR ENTRY   |--+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|---------------|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               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+---------------+  |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^          | 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        | 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|  CR3  |--------+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</a:t>
            </a:r>
            <a:endParaRPr lang="zh-CN" altLang="en-US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52700" y="1412776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给出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位线性地址，约定一个页为</a:t>
            </a:r>
            <a:r>
              <a:rPr lang="en-US" altLang="zh-CN" dirty="0">
                <a:solidFill>
                  <a:srgbClr val="C00000"/>
                </a:solidFill>
              </a:rPr>
              <a:t>4KB = 2</a:t>
            </a:r>
            <a:r>
              <a:rPr lang="en-US" altLang="zh-CN" baseline="30000" dirty="0">
                <a:solidFill>
                  <a:srgbClr val="C00000"/>
                </a:solidFill>
              </a:rPr>
              <a:t>12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99848" y="2204865"/>
            <a:ext cx="11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得到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位物理地址</a:t>
            </a:r>
          </a:p>
        </p:txBody>
      </p:sp>
      <p:sp>
        <p:nvSpPr>
          <p:cNvPr id="9" name="矩形 8"/>
          <p:cNvSpPr/>
          <p:nvPr/>
        </p:nvSpPr>
        <p:spPr>
          <a:xfrm>
            <a:off x="2279576" y="5301208"/>
            <a:ext cx="1301824" cy="91003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2"/>
          <p:cNvSpPr txBox="1"/>
          <p:nvPr/>
        </p:nvSpPr>
        <p:spPr>
          <a:xfrm>
            <a:off x="3761206" y="5931354"/>
            <a:ext cx="5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页表基地址：逻辑地址？线性地址？物理地址？</a:t>
            </a:r>
          </a:p>
        </p:txBody>
      </p:sp>
    </p:spTree>
    <p:extLst>
      <p:ext uri="{BB962C8B-B14F-4D97-AF65-F5344CB8AC3E}">
        <p14:creationId xmlns:p14="http://schemas.microsoft.com/office/powerpoint/2010/main" val="197343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 </a:t>
            </a:r>
            <a:r>
              <a:rPr lang="en-US" altLang="zh-CN" dirty="0"/>
              <a:t>– </a:t>
            </a:r>
            <a:r>
              <a:rPr lang="zh-CN" altLang="en-US" dirty="0"/>
              <a:t>页表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D85E-B7E8-4577-B711-EEB988466F2F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52</a:t>
            </a:fld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23592" y="1503683"/>
            <a:ext cx="86439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                      PAGE FRAME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+-----------+-----------+----------+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   DIR    |   PAGE    |  OFFSET  |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+-----+-----+-----+-----+-----+----+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|           |           |    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+-------------+           |           +-------------&gt;|    PHYSICAL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                      |                          |    ADDRESS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 PAGE DIRECTORY        |      PAGE TABLE   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+---------------+      |   +---------------+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               |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|   |---------------|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               |      +--&gt;| PG TBL ENTRY  |--------------+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|  |---------------|          |---------------|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+-&gt;|   DIR ENTRY   |--+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|---------------|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|               |  |       |               |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+---------------+  |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^          |               ^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        |          +---------------+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|  CR3  |--------+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+-------+</a:t>
            </a:r>
            <a:endParaRPr lang="zh-CN" altLang="en-US" sz="1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52700" y="1412776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给出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位线性地址，约定一个页为</a:t>
            </a:r>
            <a:r>
              <a:rPr lang="en-US" altLang="zh-CN" dirty="0">
                <a:solidFill>
                  <a:srgbClr val="C00000"/>
                </a:solidFill>
              </a:rPr>
              <a:t>4KB = 2</a:t>
            </a:r>
            <a:r>
              <a:rPr lang="en-US" altLang="zh-CN" baseline="30000" dirty="0">
                <a:solidFill>
                  <a:srgbClr val="C00000"/>
                </a:solidFill>
              </a:rPr>
              <a:t>12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99848" y="2204865"/>
            <a:ext cx="11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得到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位物理地址</a:t>
            </a:r>
          </a:p>
        </p:txBody>
      </p:sp>
      <p:sp>
        <p:nvSpPr>
          <p:cNvPr id="9" name="矩形 8"/>
          <p:cNvSpPr/>
          <p:nvPr/>
        </p:nvSpPr>
        <p:spPr>
          <a:xfrm>
            <a:off x="2279576" y="5301208"/>
            <a:ext cx="1301824" cy="91003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2"/>
          <p:cNvSpPr txBox="1"/>
          <p:nvPr/>
        </p:nvSpPr>
        <p:spPr>
          <a:xfrm>
            <a:off x="3761206" y="5931355"/>
            <a:ext cx="722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页表基地址：</a:t>
            </a:r>
            <a:r>
              <a:rPr lang="en-US" altLang="zh-CN" dirty="0">
                <a:solidFill>
                  <a:srgbClr val="C00000"/>
                </a:solidFill>
              </a:rPr>
              <a:t>20</a:t>
            </a:r>
            <a:r>
              <a:rPr lang="zh-CN" altLang="en-US" dirty="0">
                <a:solidFill>
                  <a:srgbClr val="C00000"/>
                </a:solidFill>
              </a:rPr>
              <a:t>位物理页框号（单个页目录和页表都按照</a:t>
            </a:r>
            <a:r>
              <a:rPr lang="en-US" altLang="zh-CN" dirty="0">
                <a:solidFill>
                  <a:srgbClr val="C00000"/>
                </a:solidFill>
              </a:rPr>
              <a:t>4KB</a:t>
            </a:r>
            <a:r>
              <a:rPr lang="zh-CN" altLang="en-US" dirty="0">
                <a:solidFill>
                  <a:srgbClr val="C00000"/>
                </a:solidFill>
              </a:rPr>
              <a:t>对齐）</a:t>
            </a:r>
          </a:p>
        </p:txBody>
      </p:sp>
    </p:spTree>
    <p:extLst>
      <p:ext uri="{BB962C8B-B14F-4D97-AF65-F5344CB8AC3E}">
        <p14:creationId xmlns:p14="http://schemas.microsoft.com/office/powerpoint/2010/main" val="38839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3683">
            <a:off x="8478532" y="5246707"/>
            <a:ext cx="1915191" cy="19151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17" y="3300611"/>
            <a:ext cx="4588025" cy="20661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06"/>
          <a:stretch/>
        </p:blipFill>
        <p:spPr>
          <a:xfrm>
            <a:off x="3470713" y="2572803"/>
            <a:ext cx="4852329" cy="32272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0" y="252029"/>
            <a:ext cx="6007941" cy="25979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7492" y="2696479"/>
            <a:ext cx="254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PA 3-2 </a:t>
            </a:r>
            <a:r>
              <a:rPr lang="zh-CN" altLang="en-US" sz="2400" b="1" dirty="0" smtClean="0"/>
              <a:t>分段机制</a:t>
            </a:r>
            <a:endParaRPr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664330" y="5678847"/>
            <a:ext cx="254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PA 3-3 </a:t>
            </a:r>
            <a:r>
              <a:rPr lang="zh-CN" altLang="en-US" sz="2400" b="1" dirty="0" smtClean="0"/>
              <a:t>分页机制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182879" y="2996829"/>
            <a:ext cx="171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C00000"/>
                </a:solidFill>
              </a:rPr>
              <a:t>32</a:t>
            </a:r>
            <a:r>
              <a:rPr lang="zh-CN" altLang="en-US" sz="1400" dirty="0" smtClean="0">
                <a:solidFill>
                  <a:srgbClr val="C00000"/>
                </a:solidFill>
              </a:rPr>
              <a:t>位物理地址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9033" y="2687580"/>
            <a:ext cx="254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PA 3-1 Cache</a:t>
            </a:r>
            <a:endParaRPr lang="zh-CN" altLang="en-US" sz="24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09" y="321820"/>
            <a:ext cx="941098" cy="70111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065073" y="5453027"/>
            <a:ext cx="14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Cache</a:t>
            </a:r>
            <a:r>
              <a:rPr lang="zh-CN" altLang="en-US" dirty="0" smtClean="0"/>
              <a:t>缺失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9951609" y="5286166"/>
            <a:ext cx="173536" cy="6407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3683">
            <a:off x="8478532" y="5246707"/>
            <a:ext cx="1915191" cy="19151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17" y="3300611"/>
            <a:ext cx="4588025" cy="20661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06"/>
          <a:stretch/>
        </p:blipFill>
        <p:spPr>
          <a:xfrm>
            <a:off x="3470713" y="2572803"/>
            <a:ext cx="4852329" cy="32272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0CE6-DBBC-49BC-8102-96EA8D62ED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60CF7-5660-4C17-9F1F-7E81BF2F5D9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0" y="252029"/>
            <a:ext cx="6007941" cy="25979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7492" y="2696479"/>
            <a:ext cx="254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PA 3-2 </a:t>
            </a:r>
            <a:r>
              <a:rPr lang="zh-CN" altLang="en-US" sz="2400" b="1" dirty="0" smtClean="0"/>
              <a:t>分段机制</a:t>
            </a:r>
            <a:endParaRPr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664330" y="5678847"/>
            <a:ext cx="254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PA 3-3 </a:t>
            </a:r>
            <a:r>
              <a:rPr lang="zh-CN" altLang="en-US" sz="2400" b="1" dirty="0" smtClean="0"/>
              <a:t>分页机制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182879" y="2996829"/>
            <a:ext cx="171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C00000"/>
                </a:solidFill>
              </a:rPr>
              <a:t>32</a:t>
            </a:r>
            <a:r>
              <a:rPr lang="zh-CN" altLang="en-US" sz="1400" dirty="0" smtClean="0">
                <a:solidFill>
                  <a:srgbClr val="C00000"/>
                </a:solidFill>
              </a:rPr>
              <a:t>位物理地址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9033" y="2687580"/>
            <a:ext cx="254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PA 3-1 Cache</a:t>
            </a:r>
            <a:endParaRPr lang="zh-CN" altLang="en-US" sz="24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09" y="321820"/>
            <a:ext cx="941098" cy="70111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065073" y="5453027"/>
            <a:ext cx="149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Cache</a:t>
            </a:r>
            <a:r>
              <a:rPr lang="zh-CN" altLang="en-US" dirty="0" smtClean="0"/>
              <a:t>缺失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9951609" y="5286166"/>
            <a:ext cx="173536" cy="6407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001168" y="3177039"/>
            <a:ext cx="2029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</a:rPr>
              <a:t>提供分段保护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59408" y="1727570"/>
            <a:ext cx="202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</a:rPr>
              <a:t>虚拟地址空间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</a:rPr>
              <a:t>提供保护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056176" y="2260414"/>
            <a:ext cx="2029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</a:rPr>
              <a:t>提高效率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8" y="4024108"/>
            <a:ext cx="3382473" cy="19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5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7888" y="849289"/>
            <a:ext cx="7886700" cy="2852737"/>
          </a:xfrm>
        </p:spPr>
        <p:txBody>
          <a:bodyPr/>
          <a:lstStyle/>
          <a:p>
            <a:r>
              <a:rPr lang="en-US" altLang="zh-CN" dirty="0" smtClean="0"/>
              <a:t>TLB – </a:t>
            </a:r>
            <a:r>
              <a:rPr lang="zh-CN" altLang="en-US" dirty="0" smtClean="0"/>
              <a:t>页表的</a:t>
            </a:r>
            <a:r>
              <a:rPr lang="en-US" altLang="zh-CN" dirty="0" smtClean="0"/>
              <a:t>cache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147888" y="3729014"/>
            <a:ext cx="7886700" cy="1500187"/>
          </a:xfrm>
        </p:spPr>
        <p:txBody>
          <a:bodyPr/>
          <a:lstStyle/>
          <a:p>
            <a:r>
              <a:rPr lang="zh-CN" altLang="en-US" dirty="0" smtClean="0"/>
              <a:t>善自体会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670E-108D-4E57-919C-DC1DAD99DA89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51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分页机制在</a:t>
            </a:r>
            <a:r>
              <a:rPr lang="en-US" altLang="zh-CN" dirty="0" smtClean="0"/>
              <a:t>PA</a:t>
            </a:r>
            <a:r>
              <a:rPr lang="zh-CN" altLang="en-US" dirty="0" smtClean="0"/>
              <a:t>实验中的模拟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2948-2189-43F2-B2AF-A6E8FFCEB553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90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</a:t>
            </a:r>
            <a:r>
              <a:rPr lang="zh-CN" altLang="en-US" dirty="0"/>
              <a:t>实现</a:t>
            </a:r>
            <a:r>
              <a:rPr lang="zh-CN" altLang="en-US" dirty="0" smtClean="0"/>
              <a:t>步骤</a:t>
            </a:r>
            <a:r>
              <a:rPr lang="en-US" altLang="zh-CN" dirty="0" smtClean="0"/>
              <a:t>(1/3)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5038-83E7-45A7-9164-A300BD71F1B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27133" y="1094563"/>
            <a:ext cx="484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#define IA32_PAGE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2333" y="1146886"/>
            <a:ext cx="400622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在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include/</a:t>
            </a:r>
            <a:r>
              <a:rPr lang="en-US" altLang="zh-CN" sz="2800" dirty="0" err="1">
                <a:latin typeface="幼圆" panose="02010509060101010101" pitchFamily="49" charset="-122"/>
                <a:ea typeface="幼圆" panose="02010509060101010101" pitchFamily="49" charset="-122"/>
              </a:rPr>
              <a:t>config.h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中</a:t>
            </a:r>
            <a:endParaRPr lang="en-US" altLang="zh-CN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1312333" y="1880365"/>
            <a:ext cx="8229600" cy="365587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修改 </a:t>
            </a:r>
            <a:r>
              <a:rPr lang="en-US" altLang="zh-CN" dirty="0" smtClean="0"/>
              <a:t>kernel/</a:t>
            </a:r>
            <a:r>
              <a:rPr lang="en-US" altLang="zh-CN" dirty="0" err="1" smtClean="0"/>
              <a:t>Makefile</a:t>
            </a:r>
            <a:r>
              <a:rPr lang="en-US" altLang="zh-CN" dirty="0" smtClean="0"/>
              <a:t> </a:t>
            </a:r>
            <a:r>
              <a:rPr lang="zh-CN" altLang="en-US" dirty="0" smtClean="0"/>
              <a:t>中的链接选项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修改</a:t>
            </a:r>
            <a:r>
              <a:rPr lang="en-US" altLang="zh-CN" dirty="0" err="1" smtClean="0"/>
              <a:t>testcase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Makefile</a:t>
            </a:r>
            <a:r>
              <a:rPr lang="zh-CN" altLang="en-US" dirty="0" smtClean="0"/>
              <a:t>中的链接选项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38701" y="2534741"/>
            <a:ext cx="79353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- LDFLAGS = -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</a:rPr>
              <a:t>Ttext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=0x30000 -m elf_i386 # before page</a:t>
            </a:r>
          </a:p>
          <a:p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+ LDFLAGS = -</a:t>
            </a:r>
            <a:r>
              <a:rPr lang="en-US" altLang="zh-CN" sz="2400" dirty="0" err="1">
                <a:solidFill>
                  <a:srgbClr val="00B050"/>
                </a:solidFill>
                <a:latin typeface="+mn-ea"/>
              </a:rPr>
              <a:t>Ttext</a:t>
            </a:r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=0xc0030000 -m elf_i386</a:t>
            </a:r>
            <a:endParaRPr lang="zh-CN" altLang="en-US" sz="24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316367" y="3453339"/>
            <a:ext cx="7225566" cy="43088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cs typeface="宋体" pitchFamily="2" charset="-122"/>
              </a:rPr>
              <a:t>让</a:t>
            </a:r>
            <a:r>
              <a:rPr lang="zh-CN" altLang="zh-CN" sz="2800" dirty="0">
                <a:solidFill>
                  <a:srgbClr val="333333"/>
                </a:solidFill>
                <a:latin typeface="+mn-ea"/>
                <a:cs typeface="宋体" pitchFamily="2" charset="-122"/>
              </a:rPr>
              <a:t>kernel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cs typeface="宋体" pitchFamily="2" charset="-122"/>
              </a:rPr>
              <a:t>的代码从虚拟地址 </a:t>
            </a:r>
            <a:r>
              <a:rPr lang="zh-CN" altLang="zh-CN" sz="2800" dirty="0">
                <a:solidFill>
                  <a:srgbClr val="C7254E"/>
                </a:solidFill>
                <a:latin typeface="+mn-ea"/>
                <a:cs typeface="Consolas" pitchFamily="49" charset="0"/>
              </a:rPr>
              <a:t>0xc0</a:t>
            </a:r>
            <a:r>
              <a:rPr lang="en-US" altLang="zh-CN" sz="2800" dirty="0">
                <a:solidFill>
                  <a:srgbClr val="C7254E"/>
                </a:solidFill>
                <a:latin typeface="+mn-ea"/>
                <a:cs typeface="Consolas" pitchFamily="49" charset="0"/>
              </a:rPr>
              <a:t>03</a:t>
            </a:r>
            <a:r>
              <a:rPr lang="zh-CN" altLang="zh-CN" sz="2800" dirty="0">
                <a:solidFill>
                  <a:srgbClr val="C7254E"/>
                </a:solidFill>
                <a:latin typeface="+mn-ea"/>
                <a:cs typeface="Consolas" pitchFamily="49" charset="0"/>
              </a:rPr>
              <a:t>0000</a:t>
            </a:r>
            <a:r>
              <a:rPr lang="zh-CN" altLang="zh-CN" sz="2800" dirty="0">
                <a:solidFill>
                  <a:srgbClr val="333333"/>
                </a:solidFill>
                <a:latin typeface="+mn-ea"/>
                <a:cs typeface="宋体" pitchFamily="2" charset="-122"/>
              </a:rPr>
              <a:t> 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cs typeface="宋体" pitchFamily="2" charset="-122"/>
              </a:rPr>
              <a:t>开始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宋体" pitchFamily="2" charset="-122"/>
              </a:rPr>
              <a:t> </a:t>
            </a:r>
          </a:p>
        </p:txBody>
      </p:sp>
      <p:sp>
        <p:nvSpPr>
          <p:cNvPr id="13" name="矩形 12"/>
          <p:cNvSpPr/>
          <p:nvPr/>
        </p:nvSpPr>
        <p:spPr>
          <a:xfrm>
            <a:off x="1536667" y="5094367"/>
            <a:ext cx="7345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- 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LDFLAGS := -m elf_i386 -e start -Ttext=0</a:t>
            </a:r>
            <a:r>
              <a:rPr lang="zh-CN" altLang="en-US" sz="2400" dirty="0" smtClean="0">
                <a:solidFill>
                  <a:srgbClr val="C00000"/>
                </a:solidFill>
                <a:latin typeface="+mn-ea"/>
              </a:rPr>
              <a:t>x</a:t>
            </a:r>
            <a:r>
              <a:rPr lang="en-US" altLang="zh-CN" sz="2400" dirty="0" smtClean="0">
                <a:solidFill>
                  <a:srgbClr val="C00000"/>
                </a:solidFill>
                <a:latin typeface="+mn-ea"/>
              </a:rPr>
              <a:t>10</a:t>
            </a:r>
            <a:r>
              <a:rPr lang="zh-CN" altLang="en-US" sz="2400" dirty="0" smtClean="0">
                <a:solidFill>
                  <a:srgbClr val="C00000"/>
                </a:solidFill>
                <a:latin typeface="+mn-ea"/>
              </a:rPr>
              <a:t>0000</a:t>
            </a:r>
            <a:endParaRPr lang="en-US" altLang="zh-CN" sz="2400" dirty="0">
              <a:solidFill>
                <a:srgbClr val="C00000"/>
              </a:solidFill>
              <a:latin typeface="+mn-ea"/>
            </a:endParaRPr>
          </a:p>
          <a:p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+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 </a:t>
            </a:r>
            <a:r>
              <a:rPr lang="nn-NO" altLang="zh-CN" sz="2400" dirty="0">
                <a:solidFill>
                  <a:srgbClr val="00B050"/>
                </a:solidFill>
                <a:latin typeface="+mn-ea"/>
              </a:rPr>
              <a:t>LDFLAGS := -m elf_i386 -e start</a:t>
            </a:r>
            <a:endParaRPr lang="zh-CN" altLang="en-US" sz="24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402797" y="6069890"/>
            <a:ext cx="7225566" cy="43088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cs typeface="宋体" pitchFamily="2" charset="-122"/>
              </a:rPr>
              <a:t>让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cs typeface="宋体" pitchFamily="2" charset="-122"/>
              </a:rPr>
              <a:t>testcase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cs typeface="宋体" pitchFamily="2" charset="-122"/>
              </a:rPr>
              <a:t>的虚拟地址空间符合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cs typeface="宋体" pitchFamily="2" charset="-122"/>
              </a:rPr>
              <a:t>Linux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cs typeface="宋体" pitchFamily="2" charset="-122"/>
              </a:rPr>
              <a:t>的约定</a:t>
            </a:r>
            <a:endParaRPr lang="zh-CN" altLang="en-US" sz="2800" dirty="0">
              <a:solidFill>
                <a:schemeClr val="tx1"/>
              </a:solidFill>
              <a:latin typeface="+mn-ea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445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357300"/>
            <a:ext cx="8686800" cy="23574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NEMU</a:t>
            </a:r>
            <a:r>
              <a:rPr lang="zh-CN" altLang="en-US" dirty="0" smtClean="0"/>
              <a:t>中</a:t>
            </a:r>
            <a:r>
              <a:rPr lang="zh-CN" altLang="en-US" dirty="0"/>
              <a:t>添加</a:t>
            </a:r>
            <a:r>
              <a:rPr lang="zh-CN" altLang="en-US" dirty="0" smtClean="0"/>
              <a:t>分页相关器件支持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从线性地址到物理地址的转换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添加</a:t>
            </a:r>
            <a:r>
              <a:rPr lang="en-US" altLang="zh-CN" dirty="0" smtClean="0"/>
              <a:t>CR3</a:t>
            </a:r>
            <a:r>
              <a:rPr lang="zh-CN" altLang="en-US" dirty="0" smtClean="0"/>
              <a:t>寄存器，实现对页表基地址（物理页框号）的存储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添加</a:t>
            </a:r>
            <a:r>
              <a:rPr lang="en-US" altLang="zh-CN" dirty="0" smtClean="0"/>
              <a:t>CR0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PG</a:t>
            </a:r>
            <a:r>
              <a:rPr lang="zh-CN" altLang="en-US" dirty="0" smtClean="0"/>
              <a:t>位，实现开启</a:t>
            </a:r>
            <a:r>
              <a:rPr lang="en-US" altLang="zh-CN" dirty="0" smtClean="0"/>
              <a:t>/</a:t>
            </a:r>
            <a:r>
              <a:rPr lang="zh-CN" altLang="en-US" dirty="0" smtClean="0"/>
              <a:t>关闭分页机制</a:t>
            </a:r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663" y="3140969"/>
            <a:ext cx="7428675" cy="271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30BE-BAC9-4209-9190-E3586427A9D9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58</a:t>
            </a:fld>
            <a:endParaRPr lang="zh-CN" altLang="en-US"/>
          </a:p>
        </p:txBody>
      </p:sp>
      <p:sp>
        <p:nvSpPr>
          <p:cNvPr id="8" name="TextBox 4"/>
          <p:cNvSpPr txBox="1"/>
          <p:nvPr/>
        </p:nvSpPr>
        <p:spPr>
          <a:xfrm>
            <a:off x="2381662" y="6073349"/>
            <a:ext cx="821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PG</a:t>
            </a:r>
            <a:r>
              <a:rPr lang="zh-CN" altLang="en-US" dirty="0">
                <a:solidFill>
                  <a:srgbClr val="C00000"/>
                </a:solidFill>
              </a:rPr>
              <a:t>和</a:t>
            </a:r>
            <a:r>
              <a:rPr lang="en-US" altLang="zh-CN" dirty="0">
                <a:solidFill>
                  <a:srgbClr val="C00000"/>
                </a:solidFill>
              </a:rPr>
              <a:t>PE</a:t>
            </a:r>
            <a:r>
              <a:rPr lang="zh-CN" altLang="en-US" dirty="0">
                <a:solidFill>
                  <a:srgbClr val="C00000"/>
                </a:solidFill>
              </a:rPr>
              <a:t>都初始化为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，若</a:t>
            </a:r>
            <a:r>
              <a:rPr lang="en-US" altLang="zh-CN" dirty="0">
                <a:solidFill>
                  <a:srgbClr val="C00000"/>
                </a:solidFill>
              </a:rPr>
              <a:t>PG=PE=1</a:t>
            </a:r>
            <a:r>
              <a:rPr lang="zh-CN" altLang="en-US" dirty="0">
                <a:solidFill>
                  <a:srgbClr val="C00000"/>
                </a:solidFill>
              </a:rPr>
              <a:t>则开启分页模式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</a:t>
            </a:r>
            <a:r>
              <a:rPr lang="zh-CN" altLang="en-US" dirty="0"/>
              <a:t>实现</a:t>
            </a:r>
            <a:r>
              <a:rPr lang="zh-CN" altLang="en-US" dirty="0" smtClean="0"/>
              <a:t>步骤</a:t>
            </a:r>
            <a:r>
              <a:rPr lang="en-US" altLang="zh-CN" dirty="0" smtClean="0"/>
              <a:t>(2/3)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4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357300"/>
            <a:ext cx="8229600" cy="23574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NEMU</a:t>
            </a:r>
            <a:r>
              <a:rPr lang="zh-CN" altLang="en-US" dirty="0" smtClean="0"/>
              <a:t>中实现分页机制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从线性地址到物理地址的转换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修改</a:t>
            </a:r>
            <a:r>
              <a:rPr lang="en-US" altLang="zh-CN" dirty="0" err="1" smtClean="0"/>
              <a:t>laddr_read</a:t>
            </a:r>
            <a:r>
              <a:rPr lang="en-US" altLang="zh-CN" dirty="0" smtClean="0"/>
              <a:t>()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laddr_write</a:t>
            </a:r>
            <a:r>
              <a:rPr lang="en-US" altLang="zh-CN" dirty="0" smtClean="0"/>
              <a:t>()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47528" y="2857488"/>
            <a:ext cx="8503784" cy="307776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uint32_t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laddr_read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laddr_t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addr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size_t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len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) {	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assert(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len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== 1 ||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len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== 2 ||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len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== 4);	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if( </a:t>
            </a:r>
            <a:r>
              <a:rPr lang="en-US" altLang="zh-CN" sz="1600" dirty="0">
                <a:latin typeface="+mn-ea"/>
              </a:rPr>
              <a:t>CR0</a:t>
            </a:r>
            <a:r>
              <a:rPr lang="zh-CN" altLang="en-US" sz="1600" dirty="0">
                <a:latin typeface="+mn-ea"/>
              </a:rPr>
              <a:t>什么状态</a:t>
            </a:r>
            <a:r>
              <a:rPr lang="zh-CN" altLang="en-US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) {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	if (data cross the page boundary) {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		/* this is a special case, you can handle it later. */				assert(0);	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	} else {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		</a:t>
            </a:r>
            <a:r>
              <a:rPr lang="en-US" altLang="zh-CN" sz="16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hwaddr_t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6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hwaddr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</a:t>
            </a:r>
            <a:r>
              <a:rPr lang="en-US" altLang="zh-CN" sz="16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page_translate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en-US" altLang="zh-CN" sz="16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addr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);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		return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hwaddr_read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hwaddr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len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);	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	}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} else { … }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}</a:t>
            </a:r>
            <a:endParaRPr lang="zh-CN" altLang="en-US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465-1037-4020-9098-3C4EADC8B35C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59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06666" y="527623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page_translate</a:t>
            </a:r>
            <a:r>
              <a:rPr lang="en-US" altLang="zh-CN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()</a:t>
            </a:r>
            <a:r>
              <a:rPr lang="zh-CN" altLang="en-US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定义在</a:t>
            </a:r>
            <a:r>
              <a:rPr lang="en-US" altLang="zh-CN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nemu</a:t>
            </a:r>
            <a:r>
              <a:rPr lang="en-US" altLang="zh-CN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</a:t>
            </a:r>
            <a:r>
              <a:rPr lang="en-US" altLang="zh-CN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src</a:t>
            </a:r>
            <a:r>
              <a:rPr lang="en-US" altLang="zh-CN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/memory/</a:t>
            </a:r>
            <a:r>
              <a:rPr lang="en-US" altLang="zh-CN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mmu</a:t>
            </a:r>
            <a:r>
              <a:rPr lang="en-US" altLang="zh-CN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</a:t>
            </a:r>
            <a:r>
              <a:rPr lang="en-US" altLang="zh-CN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page.c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</a:t>
            </a:r>
            <a:r>
              <a:rPr lang="zh-CN" altLang="en-US" dirty="0"/>
              <a:t>实现</a:t>
            </a:r>
            <a:r>
              <a:rPr lang="zh-CN" altLang="en-US" dirty="0" smtClean="0"/>
              <a:t>步骤</a:t>
            </a:r>
            <a:r>
              <a:rPr lang="en-US" altLang="zh-CN" dirty="0" smtClean="0"/>
              <a:t>(2/3)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498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分段机制回顾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428737"/>
            <a:ext cx="8229600" cy="4697427"/>
          </a:xfrm>
        </p:spPr>
        <p:txBody>
          <a:bodyPr/>
          <a:lstStyle/>
          <a:p>
            <a:r>
              <a:rPr lang="zh-CN" altLang="en-US" dirty="0" smtClean="0"/>
              <a:t>分段机制有什么局限性？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局限性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：物理内存大小的限制</a:t>
            </a:r>
            <a:endParaRPr lang="en-US" altLang="zh-CN" dirty="0" smtClean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180752" y="3346563"/>
            <a:ext cx="10352193" cy="430887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y = </a:t>
            </a:r>
            <a:r>
              <a:rPr lang="zh-CN" altLang="zh-CN" sz="2800" dirty="0" smtClean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seg</a:t>
            </a:r>
            <a:r>
              <a:rPr lang="en-US" altLang="zh-CN" sz="2800" dirty="0" err="1" smtClean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ment_translate</a:t>
            </a:r>
            <a:r>
              <a:rPr lang="zh-CN" altLang="zh-CN" sz="2800" dirty="0" smtClean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zh-CN" altLang="zh-CN" sz="2800" dirty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x) = seg.base + x &lt; HWADDR_MAX</a:t>
            </a:r>
            <a:r>
              <a:rPr lang="zh-CN" altLang="zh-CN" sz="2800" dirty="0"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3256" y="2723202"/>
            <a:ext cx="209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x=</a:t>
            </a:r>
            <a:r>
              <a:rPr lang="zh-CN" altLang="en-US" sz="2400" dirty="0"/>
              <a:t>有效地址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9063" y="2655601"/>
            <a:ext cx="238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y=</a:t>
            </a:r>
            <a:r>
              <a:rPr lang="zh-CN" altLang="en-US" sz="2400" dirty="0"/>
              <a:t>线性地址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6850-022F-4D24-8077-CD9BD5F96D75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0" name="TextBox 5"/>
          <p:cNvSpPr txBox="1"/>
          <p:nvPr/>
        </p:nvSpPr>
        <p:spPr>
          <a:xfrm>
            <a:off x="5524496" y="4294838"/>
            <a:ext cx="35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在分段机制下，可寻址的空间无法突破物理内存大小的限制</a:t>
            </a:r>
          </a:p>
        </p:txBody>
      </p:sp>
    </p:spTree>
    <p:extLst>
      <p:ext uri="{BB962C8B-B14F-4D97-AF65-F5344CB8AC3E}">
        <p14:creationId xmlns:p14="http://schemas.microsoft.com/office/powerpoint/2010/main" val="147685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357300"/>
            <a:ext cx="8229600" cy="23574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NEMU</a:t>
            </a:r>
            <a:r>
              <a:rPr lang="zh-CN" altLang="en-US" dirty="0" smtClean="0"/>
              <a:t>中实现分页机制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从线性地址到物理地址的转换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了解页表项的实现</a:t>
            </a:r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9617" y="2980010"/>
            <a:ext cx="61626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519936" y="2501745"/>
            <a:ext cx="400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page.h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83632" y="5542234"/>
            <a:ext cx="56435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在实现</a:t>
            </a:r>
            <a:r>
              <a:rPr lang="en-US" altLang="zh-CN" dirty="0" err="1">
                <a:solidFill>
                  <a:srgbClr val="C00000"/>
                </a:solidFill>
              </a:rPr>
              <a:t>page_translate</a:t>
            </a:r>
            <a:r>
              <a:rPr lang="en-US" altLang="zh-CN" dirty="0">
                <a:solidFill>
                  <a:srgbClr val="C00000"/>
                </a:solidFill>
              </a:rPr>
              <a:t>()</a:t>
            </a:r>
            <a:r>
              <a:rPr lang="zh-CN" altLang="en-US" dirty="0">
                <a:solidFill>
                  <a:srgbClr val="C00000"/>
                </a:solidFill>
              </a:rPr>
              <a:t>时，务必使用</a:t>
            </a:r>
            <a:r>
              <a:rPr lang="en-US" altLang="zh-CN" dirty="0">
                <a:solidFill>
                  <a:srgbClr val="C00000"/>
                </a:solidFill>
              </a:rPr>
              <a:t>assertion</a:t>
            </a:r>
            <a:r>
              <a:rPr lang="zh-CN" altLang="en-US" dirty="0">
                <a:solidFill>
                  <a:srgbClr val="C00000"/>
                </a:solidFill>
              </a:rPr>
              <a:t>检查页目录项和页表项的</a:t>
            </a:r>
            <a:r>
              <a:rPr lang="en-US" altLang="zh-CN" dirty="0">
                <a:solidFill>
                  <a:srgbClr val="C00000"/>
                </a:solidFill>
              </a:rPr>
              <a:t>present</a:t>
            </a:r>
            <a:r>
              <a:rPr lang="zh-CN" altLang="en-US" dirty="0">
                <a:solidFill>
                  <a:srgbClr val="C00000"/>
                </a:solidFill>
              </a:rPr>
              <a:t>位</a:t>
            </a:r>
            <a:r>
              <a:rPr lang="en-US" altLang="zh-CN" dirty="0">
                <a:solidFill>
                  <a:srgbClr val="C00000"/>
                </a:solidFill>
              </a:rPr>
              <a:t>, </a:t>
            </a:r>
            <a:r>
              <a:rPr lang="zh-CN" altLang="en-US" dirty="0">
                <a:solidFill>
                  <a:srgbClr val="C00000"/>
                </a:solidFill>
              </a:rPr>
              <a:t>如果发现了一个无效的表项</a:t>
            </a:r>
            <a:r>
              <a:rPr lang="en-US" altLang="zh-CN" dirty="0">
                <a:solidFill>
                  <a:srgbClr val="C00000"/>
                </a:solidFill>
              </a:rPr>
              <a:t>, </a:t>
            </a:r>
            <a:r>
              <a:rPr lang="zh-CN" altLang="en-US" dirty="0">
                <a:solidFill>
                  <a:srgbClr val="C00000"/>
                </a:solidFill>
              </a:rPr>
              <a:t>及时终止</a:t>
            </a:r>
            <a:r>
              <a:rPr lang="en-US" altLang="zh-CN" dirty="0">
                <a:solidFill>
                  <a:srgbClr val="C00000"/>
                </a:solidFill>
              </a:rPr>
              <a:t>NEMU</a:t>
            </a:r>
            <a:r>
              <a:rPr lang="zh-CN" altLang="en-US" dirty="0">
                <a:solidFill>
                  <a:srgbClr val="C00000"/>
                </a:solidFill>
              </a:rPr>
              <a:t>的运行</a:t>
            </a:r>
            <a:r>
              <a:rPr lang="en-US" altLang="zh-CN" dirty="0">
                <a:solidFill>
                  <a:srgbClr val="C00000"/>
                </a:solidFill>
              </a:rPr>
              <a:t>, </a:t>
            </a:r>
            <a:r>
              <a:rPr lang="zh-CN" altLang="en-US" dirty="0">
                <a:solidFill>
                  <a:srgbClr val="C00000"/>
                </a:solidFill>
              </a:rPr>
              <a:t>否则调试将会异常困难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B689-115F-44E9-AA10-C21899D80EEC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60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分页机制</a:t>
            </a:r>
            <a:r>
              <a:rPr lang="zh-CN" altLang="en-US" dirty="0"/>
              <a:t>实现</a:t>
            </a:r>
            <a:r>
              <a:rPr lang="zh-CN" altLang="en-US" dirty="0" smtClean="0"/>
              <a:t>步骤</a:t>
            </a:r>
            <a:r>
              <a:rPr lang="en-US" altLang="zh-CN" dirty="0" smtClean="0"/>
              <a:t>(2/3)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28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2701" y="834595"/>
            <a:ext cx="86868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理解</a:t>
            </a:r>
            <a:r>
              <a:rPr lang="en-US" altLang="zh-CN" sz="2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kernel</a:t>
            </a:r>
            <a:r>
              <a:rPr lang="zh-CN" altLang="en-US" sz="2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行为变化</a:t>
            </a:r>
            <a:endParaRPr lang="zh-CN" altLang="en-US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E9C06-F843-440E-B508-5DD480A9BA9A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61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03612" y="2276872"/>
            <a:ext cx="6984776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	#ifdef IA32_PAGE</a:t>
            </a:r>
          </a:p>
          <a:p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	#	define KOFFSET 0xc0000000 </a:t>
            </a:r>
          </a:p>
          <a:p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	#	define va_to_pa(x) (x - KOFFSET)</a:t>
            </a:r>
          </a:p>
          <a:p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	#else</a:t>
            </a:r>
          </a:p>
          <a:p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	#	define va_to_pa(x) (x)</a:t>
            </a:r>
          </a:p>
          <a:p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	#endif</a:t>
            </a:r>
          </a:p>
          <a:p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	.globl start</a:t>
            </a:r>
          </a:p>
          <a:p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	start: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	…</a:t>
            </a:r>
          </a:p>
          <a:p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		lgdt    va_to_pa(gdtdesc)</a:t>
            </a:r>
            <a:endParaRPr lang="en-US" altLang="zh-CN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	…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52701" y="1669214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C00000"/>
                </a:solidFill>
              </a:rPr>
              <a:t>start.S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63952" y="3985032"/>
            <a:ext cx="359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改变了</a:t>
            </a:r>
            <a:r>
              <a:rPr lang="en-US" altLang="zh-CN" dirty="0">
                <a:solidFill>
                  <a:srgbClr val="C00000"/>
                </a:solidFill>
              </a:rPr>
              <a:t>kernel/</a:t>
            </a:r>
            <a:r>
              <a:rPr lang="en-US" altLang="zh-CN" dirty="0" err="1">
                <a:solidFill>
                  <a:srgbClr val="C00000"/>
                </a:solidFill>
              </a:rPr>
              <a:t>Makefile</a:t>
            </a:r>
            <a:r>
              <a:rPr lang="zh-CN" altLang="en-US" dirty="0">
                <a:solidFill>
                  <a:srgbClr val="C00000"/>
                </a:solidFill>
              </a:rPr>
              <a:t>后，在</a:t>
            </a:r>
            <a:r>
              <a:rPr lang="en-US" altLang="zh-CN" dirty="0">
                <a:solidFill>
                  <a:srgbClr val="C00000"/>
                </a:solidFill>
              </a:rPr>
              <a:t>kernel</a:t>
            </a:r>
            <a:r>
              <a:rPr lang="zh-CN" altLang="en-US" dirty="0">
                <a:solidFill>
                  <a:srgbClr val="C00000"/>
                </a:solidFill>
              </a:rPr>
              <a:t>初始化页表前，为啥要用</a:t>
            </a:r>
            <a:r>
              <a:rPr lang="en-US" altLang="zh-CN" dirty="0" err="1">
                <a:solidFill>
                  <a:srgbClr val="C00000"/>
                </a:solidFill>
              </a:rPr>
              <a:t>va_to_pa</a:t>
            </a:r>
            <a:r>
              <a:rPr lang="zh-CN" altLang="en-US" dirty="0">
                <a:solidFill>
                  <a:srgbClr val="C00000"/>
                </a:solidFill>
              </a:rPr>
              <a:t>宏？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524000" y="-2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分页机制实现步骤</a:t>
            </a:r>
            <a:r>
              <a:rPr lang="en-US" altLang="zh-CN" dirty="0" smtClean="0"/>
              <a:t>(3/3)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0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50D8-687F-4081-8426-1138C6851744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62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91544" y="1190358"/>
            <a:ext cx="9438456" cy="526297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void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init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() {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#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ifdef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IA32_PAGE</a:t>
            </a:r>
          </a:p>
          <a:p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       /* …</a:t>
            </a:r>
          </a:p>
          <a:p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        * Before setting up correct paging, no global variable can be used. */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init_page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(); 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// </a:t>
            </a:r>
            <a:r>
              <a:rPr lang="zh-CN" altLang="en-US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初始化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kernel</a:t>
            </a:r>
            <a:r>
              <a:rPr lang="zh-CN" altLang="en-US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页表，</a:t>
            </a:r>
            <a:r>
              <a:rPr lang="en-US" altLang="zh-CN" sz="16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src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/memory/</a:t>
            </a:r>
            <a:r>
              <a:rPr lang="en-US" altLang="zh-CN" sz="16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kvm.c</a:t>
            </a:r>
            <a:r>
              <a:rPr lang="zh-CN" altLang="en-US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，建议读代码画页映射关系</a:t>
            </a:r>
            <a:endParaRPr lang="en-US" altLang="zh-CN" sz="1600" dirty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CN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</a:t>
            </a:r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After paging is enabled, transform %</a:t>
            </a:r>
            <a:r>
              <a:rPr lang="en-US" altLang="zh-CN" sz="1600" dirty="0" err="1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esp</a:t>
            </a:r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to virtual address. */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asm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volatile(“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addl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%0, %%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esp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” : : “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”(KOFFSET)); 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// </a:t>
            </a:r>
            <a:r>
              <a:rPr lang="en-US" altLang="zh-CN" sz="16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esp</a:t>
            </a:r>
            <a:r>
              <a:rPr lang="zh-CN" altLang="en-US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指向高地址</a:t>
            </a:r>
            <a:endParaRPr lang="en-US" altLang="zh-CN" sz="1600" dirty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#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endif</a:t>
            </a:r>
            <a:endParaRPr lang="en-US" altLang="zh-CN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CN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</a:t>
            </a:r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Jump to </a:t>
            </a:r>
            <a:r>
              <a:rPr lang="en-US" altLang="zh-CN" sz="1600" dirty="0" err="1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init_cond</a:t>
            </a:r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() to continue initialization. */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#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ifdef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IA32_PAGE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asm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volatile(“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jmp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*%0” : : “r”(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init_cond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+ 0xc0000000)); 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// </a:t>
            </a:r>
            <a:r>
              <a:rPr lang="en-US" altLang="zh-CN" sz="1600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gcc-6</a:t>
            </a:r>
            <a:r>
              <a:rPr lang="zh-CN" altLang="en-US" sz="1600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以后的‘特性’</a:t>
            </a:r>
            <a:endParaRPr lang="en-US" altLang="zh-CN" sz="1600" dirty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#else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asm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volatile("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jmp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*%0" : : "r"(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init_cond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));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#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endif</a:t>
            </a:r>
            <a:endParaRPr lang="en-US" altLang="zh-CN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CN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CN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</a:t>
            </a:r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Should never reach here. */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nemu_assert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(0);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}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480377" y="744172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C00000"/>
                </a:solidFill>
              </a:rPr>
              <a:t>main.c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10302" y="158945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Why?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446434" y="-12740"/>
            <a:ext cx="86868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理解</a:t>
            </a:r>
            <a:r>
              <a:rPr lang="en-US" altLang="zh-CN" sz="2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kernel</a:t>
            </a:r>
            <a:r>
              <a:rPr lang="zh-CN" altLang="en-US" sz="2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行为变化</a:t>
            </a:r>
            <a:endParaRPr lang="zh-CN" altLang="en-US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1524000" y="-2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分页机制实现步骤</a:t>
            </a:r>
            <a:r>
              <a:rPr lang="en-US" altLang="zh-CN" dirty="0" smtClean="0"/>
              <a:t>(3/3)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574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CF41-B2DA-4298-B9C8-687EE742E58D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63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91544" y="1190358"/>
            <a:ext cx="8646521" cy="526297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void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init_cond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() {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…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#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ifdef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IA32_PAGE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		</a:t>
            </a:r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Initialize the memory manager. */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		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init_mm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(); 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// </a:t>
            </a:r>
            <a:r>
              <a:rPr lang="zh-CN" altLang="en-US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初始化用户程序页表，</a:t>
            </a:r>
            <a:r>
              <a:rPr lang="en-US" altLang="zh-CN" sz="16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src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/memory/</a:t>
            </a:r>
            <a:r>
              <a:rPr lang="en-US" altLang="zh-CN" sz="16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mm.c</a:t>
            </a:r>
            <a:endParaRPr lang="en-US" altLang="zh-CN" sz="1600" dirty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// </a:t>
            </a:r>
            <a:r>
              <a:rPr lang="zh-CN" altLang="en-US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拷贝了哪一部分？对比</a:t>
            </a:r>
            <a:r>
              <a:rPr lang="zh-CN" altLang="en-US" sz="1600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一下进程的</a:t>
            </a:r>
            <a:r>
              <a:rPr lang="zh-CN" altLang="en-US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虚拟地址空间</a:t>
            </a:r>
            <a:endParaRPr lang="en-US" altLang="zh-CN" sz="1600" dirty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#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endif</a:t>
            </a:r>
            <a:endParaRPr lang="en-US" altLang="zh-CN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…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	</a:t>
            </a:r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Load the program. */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		uint32_t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eip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= loader(); 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// </a:t>
            </a:r>
            <a:r>
              <a:rPr lang="zh-CN" altLang="en-US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在装载程序时使用</a:t>
            </a:r>
            <a:r>
              <a:rPr lang="en-US" altLang="zh-CN" sz="1600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mm_malloc</a:t>
            </a:r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()</a:t>
            </a:r>
            <a:r>
              <a:rPr lang="zh-CN" altLang="en-US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接口，</a:t>
            </a:r>
            <a:endParaRPr lang="en-US" altLang="zh-CN" sz="1600" dirty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			       // </a:t>
            </a:r>
            <a:r>
              <a:rPr lang="zh-CN" altLang="en-US" sz="16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具体看教程</a:t>
            </a:r>
            <a:endParaRPr lang="en-US" altLang="zh-CN" sz="1600" dirty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…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#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ifdef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IA32_PAGE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	 	</a:t>
            </a:r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Set the %</a:t>
            </a:r>
            <a:r>
              <a:rPr lang="en-US" altLang="zh-CN" sz="1600" dirty="0" err="1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esp</a:t>
            </a:r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for user program, which is one of the</a:t>
            </a:r>
          </a:p>
          <a:p>
            <a:r>
              <a:rPr lang="en-US" altLang="zh-CN" sz="16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    		 * convention of the "advanced" runtime environment. */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		 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asm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volatile("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movl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%0, %%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esp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" : : "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"(KOFFSET));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#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endif</a:t>
            </a:r>
            <a:endParaRPr lang="en-US" altLang="zh-CN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CN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	/* Here we go! */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((void(*)(void))</a:t>
            </a:r>
            <a:r>
              <a:rPr lang="en-US" altLang="zh-CN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eip</a:t>
            </a:r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)();</a:t>
            </a:r>
          </a:p>
          <a:p>
            <a:r>
              <a:rPr lang="en-US" altLang="zh-CN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}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480377" y="744172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C00000"/>
                </a:solidFill>
              </a:rPr>
              <a:t>main.c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3608" y="3292483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loader()</a:t>
            </a:r>
            <a:r>
              <a:rPr lang="zh-CN" altLang="en-US" sz="2800" dirty="0">
                <a:solidFill>
                  <a:srgbClr val="C00000"/>
                </a:solidFill>
              </a:rPr>
              <a:t>需要修改</a:t>
            </a:r>
            <a:r>
              <a:rPr lang="en-US" altLang="zh-CN" sz="2800" dirty="0">
                <a:solidFill>
                  <a:srgbClr val="C00000"/>
                </a:solidFill>
              </a:rPr>
              <a:t>!!!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15" y="1308192"/>
            <a:ext cx="2319579" cy="2308387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7531101" y="-137218"/>
            <a:ext cx="86868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理解</a:t>
            </a:r>
            <a:r>
              <a:rPr lang="en-US" altLang="zh-CN" sz="2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kernel</a:t>
            </a:r>
            <a:r>
              <a:rPr lang="zh-CN" altLang="en-US" sz="28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行为变化</a:t>
            </a:r>
            <a:endParaRPr lang="zh-CN" altLang="en-US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1524000" y="-2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分页机制实现步骤</a:t>
            </a:r>
            <a:r>
              <a:rPr lang="en-US" altLang="zh-CN" dirty="0" smtClean="0"/>
              <a:t>(3/3)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 3-3 </a:t>
            </a:r>
            <a:r>
              <a:rPr lang="zh-CN" altLang="en-US" dirty="0" smtClean="0"/>
              <a:t>任务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9186" y="1348509"/>
            <a:ext cx="11634952" cy="4828454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zh-CN" altLang="zh-CN" dirty="0">
                <a:latin typeface="Consolas" panose="020B0609020204030204" pitchFamily="49" charset="0"/>
              </a:rPr>
              <a:t>修改</a:t>
            </a:r>
            <a:r>
              <a:rPr lang="en-US" altLang="zh-CN" dirty="0">
                <a:latin typeface="Consolas" panose="020B0609020204030204" pitchFamily="49" charset="0"/>
              </a:rPr>
              <a:t>Kernel</a:t>
            </a:r>
            <a:r>
              <a:rPr lang="zh-CN" altLang="zh-CN" dirty="0">
                <a:latin typeface="Consolas" panose="020B0609020204030204" pitchFamily="49" charset="0"/>
              </a:rPr>
              <a:t>和</a:t>
            </a:r>
            <a:r>
              <a:rPr lang="en-US" altLang="zh-CN" dirty="0" err="1">
                <a:latin typeface="Consolas" panose="020B0609020204030204" pitchFamily="49" charset="0"/>
              </a:rPr>
              <a:t>testcase</a:t>
            </a:r>
            <a:r>
              <a:rPr lang="zh-CN" altLang="zh-CN" dirty="0">
                <a:latin typeface="Consolas" panose="020B0609020204030204" pitchFamily="49" charset="0"/>
              </a:rPr>
              <a:t>中</a:t>
            </a:r>
            <a:r>
              <a:rPr lang="en-US" altLang="zh-CN" dirty="0" err="1">
                <a:latin typeface="Consolas" panose="020B0609020204030204" pitchFamily="49" charset="0"/>
              </a:rPr>
              <a:t>Makefile</a:t>
            </a:r>
            <a:r>
              <a:rPr lang="zh-CN" altLang="zh-CN" dirty="0">
                <a:latin typeface="Consolas" panose="020B0609020204030204" pitchFamily="49" charset="0"/>
              </a:rPr>
              <a:t>的链接选项；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zh-CN" altLang="zh-CN" dirty="0">
                <a:latin typeface="Consolas" panose="020B0609020204030204" pitchFamily="49" charset="0"/>
              </a:rPr>
              <a:t>在</a:t>
            </a:r>
            <a:r>
              <a:rPr lang="en-US" altLang="zh-CN" dirty="0">
                <a:latin typeface="Consolas" panose="020B0609020204030204" pitchFamily="49" charset="0"/>
              </a:rPr>
              <a:t>include/</a:t>
            </a:r>
            <a:r>
              <a:rPr lang="en-US" altLang="zh-CN" dirty="0" err="1">
                <a:latin typeface="Consolas" panose="020B0609020204030204" pitchFamily="49" charset="0"/>
              </a:rPr>
              <a:t>config.h</a:t>
            </a:r>
            <a:r>
              <a:rPr lang="zh-CN" altLang="zh-CN" dirty="0">
                <a:latin typeface="Consolas" panose="020B0609020204030204" pitchFamily="49" charset="0"/>
              </a:rPr>
              <a:t>头文件中定义宏</a:t>
            </a:r>
            <a:r>
              <a:rPr lang="en-US" altLang="zh-CN" dirty="0">
                <a:latin typeface="Consolas" panose="020B0609020204030204" pitchFamily="49" charset="0"/>
              </a:rPr>
              <a:t>IA32_PAGE</a:t>
            </a:r>
            <a:r>
              <a:rPr lang="zh-CN" altLang="zh-CN" dirty="0">
                <a:latin typeface="Consolas" panose="020B0609020204030204" pitchFamily="49" charset="0"/>
              </a:rPr>
              <a:t>并</a:t>
            </a:r>
            <a:r>
              <a:rPr lang="en-US" altLang="zh-CN" dirty="0">
                <a:latin typeface="Consolas" panose="020B0609020204030204" pitchFamily="49" charset="0"/>
              </a:rPr>
              <a:t>make clean</a:t>
            </a:r>
            <a:r>
              <a:rPr lang="zh-CN" altLang="zh-CN" dirty="0">
                <a:latin typeface="Consolas" panose="020B0609020204030204" pitchFamily="49" charset="0"/>
              </a:rPr>
              <a:t>；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zh-CN" altLang="zh-CN" dirty="0">
                <a:latin typeface="Consolas" panose="020B0609020204030204" pitchFamily="49" charset="0"/>
              </a:rPr>
              <a:t>在</a:t>
            </a:r>
            <a:r>
              <a:rPr lang="en-US" altLang="zh-CN" dirty="0">
                <a:latin typeface="Consolas" panose="020B0609020204030204" pitchFamily="49" charset="0"/>
              </a:rPr>
              <a:t>CPU_STATE</a:t>
            </a:r>
            <a:r>
              <a:rPr lang="zh-CN" altLang="zh-CN" dirty="0">
                <a:latin typeface="Consolas" panose="020B0609020204030204" pitchFamily="49" charset="0"/>
              </a:rPr>
              <a:t>中添加</a:t>
            </a:r>
            <a:r>
              <a:rPr lang="en-US" altLang="zh-CN" dirty="0">
                <a:latin typeface="Consolas" panose="020B0609020204030204" pitchFamily="49" charset="0"/>
              </a:rPr>
              <a:t>CR3</a:t>
            </a:r>
            <a:r>
              <a:rPr lang="zh-CN" altLang="zh-CN" dirty="0">
                <a:latin typeface="Consolas" panose="020B0609020204030204" pitchFamily="49" charset="0"/>
              </a:rPr>
              <a:t>寄存器；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zh-CN" altLang="zh-CN" dirty="0">
                <a:latin typeface="Consolas" panose="020B0609020204030204" pitchFamily="49" charset="0"/>
              </a:rPr>
              <a:t>修改</a:t>
            </a:r>
            <a:r>
              <a:rPr lang="en-US" altLang="zh-CN" dirty="0" err="1">
                <a:latin typeface="Consolas" panose="020B0609020204030204" pitchFamily="49" charset="0"/>
              </a:rPr>
              <a:t>laddr_read</a:t>
            </a:r>
            <a:r>
              <a:rPr lang="en-US" altLang="zh-CN" dirty="0">
                <a:latin typeface="Consolas" panose="020B0609020204030204" pitchFamily="49" charset="0"/>
              </a:rPr>
              <a:t>()</a:t>
            </a:r>
            <a:r>
              <a:rPr lang="zh-CN" altLang="zh-CN" dirty="0">
                <a:latin typeface="Consolas" panose="020B0609020204030204" pitchFamily="49" charset="0"/>
              </a:rPr>
              <a:t>和</a:t>
            </a:r>
            <a:r>
              <a:rPr lang="en-US" altLang="zh-CN" dirty="0" err="1">
                <a:latin typeface="Consolas" panose="020B0609020204030204" pitchFamily="49" charset="0"/>
              </a:rPr>
              <a:t>laddr_write</a:t>
            </a:r>
            <a:r>
              <a:rPr lang="en-US" altLang="zh-CN" dirty="0">
                <a:latin typeface="Consolas" panose="020B0609020204030204" pitchFamily="49" charset="0"/>
              </a:rPr>
              <a:t>()</a:t>
            </a:r>
            <a:r>
              <a:rPr lang="zh-CN" altLang="zh-CN" dirty="0">
                <a:latin typeface="Consolas" panose="020B0609020204030204" pitchFamily="49" charset="0"/>
              </a:rPr>
              <a:t>，适时调用</a:t>
            </a:r>
            <a:r>
              <a:rPr lang="en-US" altLang="zh-CN" dirty="0" err="1">
                <a:latin typeface="Consolas" panose="020B0609020204030204" pitchFamily="49" charset="0"/>
              </a:rPr>
              <a:t>page_translate</a:t>
            </a:r>
            <a:r>
              <a:rPr lang="en-US" altLang="zh-CN" dirty="0">
                <a:latin typeface="Consolas" panose="020B0609020204030204" pitchFamily="49" charset="0"/>
              </a:rPr>
              <a:t>()</a:t>
            </a:r>
            <a:r>
              <a:rPr lang="zh-CN" altLang="zh-CN" dirty="0">
                <a:latin typeface="Consolas" panose="020B0609020204030204" pitchFamily="49" charset="0"/>
              </a:rPr>
              <a:t>函数进行地址翻译；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zh-CN" altLang="zh-CN" dirty="0">
                <a:latin typeface="Consolas" panose="020B0609020204030204" pitchFamily="49" charset="0"/>
              </a:rPr>
              <a:t>修改</a:t>
            </a:r>
            <a:r>
              <a:rPr lang="en-US" altLang="zh-CN" dirty="0">
                <a:latin typeface="Consolas" panose="020B0609020204030204" pitchFamily="49" charset="0"/>
              </a:rPr>
              <a:t>Kernel</a:t>
            </a:r>
            <a:r>
              <a:rPr lang="zh-CN" altLang="zh-CN" dirty="0">
                <a:latin typeface="Consolas" panose="020B0609020204030204" pitchFamily="49" charset="0"/>
              </a:rPr>
              <a:t>的</a:t>
            </a:r>
            <a:r>
              <a:rPr lang="en-US" altLang="zh-CN" dirty="0">
                <a:latin typeface="Consolas" panose="020B0609020204030204" pitchFamily="49" charset="0"/>
              </a:rPr>
              <a:t>loader()</a:t>
            </a:r>
            <a:r>
              <a:rPr lang="zh-CN" altLang="zh-CN" dirty="0">
                <a:latin typeface="Consolas" panose="020B0609020204030204" pitchFamily="49" charset="0"/>
              </a:rPr>
              <a:t>，使用</a:t>
            </a:r>
            <a:r>
              <a:rPr lang="en-US" altLang="zh-CN" dirty="0" err="1">
                <a:latin typeface="Consolas" panose="020B0609020204030204" pitchFamily="49" charset="0"/>
              </a:rPr>
              <a:t>mm_malloc</a:t>
            </a:r>
            <a:r>
              <a:rPr lang="zh-CN" altLang="zh-CN" dirty="0">
                <a:latin typeface="Consolas" panose="020B0609020204030204" pitchFamily="49" charset="0"/>
              </a:rPr>
              <a:t>来完成对用户进程空间的分配；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zh-CN" altLang="zh-CN" dirty="0">
                <a:latin typeface="Consolas" panose="020B0609020204030204" pitchFamily="49" charset="0"/>
              </a:rPr>
              <a:t>通过</a:t>
            </a:r>
            <a:r>
              <a:rPr lang="en-US" altLang="zh-CN" dirty="0">
                <a:latin typeface="Consolas" panose="020B0609020204030204" pitchFamily="49" charset="0"/>
              </a:rPr>
              <a:t>make </a:t>
            </a:r>
            <a:r>
              <a:rPr lang="en-US" altLang="zh-CN" dirty="0" smtClean="0">
                <a:latin typeface="Consolas" panose="020B0609020204030204" pitchFamily="49" charset="0"/>
              </a:rPr>
              <a:t>test_pa-3-3</a:t>
            </a:r>
            <a:r>
              <a:rPr lang="zh-CN" altLang="en-US" dirty="0" smtClean="0">
                <a:latin typeface="Consolas" panose="020B0609020204030204" pitchFamily="49" charset="0"/>
              </a:rPr>
              <a:t>或</a:t>
            </a:r>
            <a:r>
              <a:rPr lang="en-US" altLang="zh-CN" dirty="0" smtClean="0">
                <a:latin typeface="Consolas" panose="020B0609020204030204" pitchFamily="49" charset="0"/>
              </a:rPr>
              <a:t>make run-kernel</a:t>
            </a:r>
            <a:r>
              <a:rPr lang="zh-CN" altLang="zh-CN" dirty="0" smtClean="0">
                <a:latin typeface="Consolas" panose="020B0609020204030204" pitchFamily="49" charset="0"/>
              </a:rPr>
              <a:t>执行</a:t>
            </a:r>
            <a:r>
              <a:rPr lang="zh-CN" altLang="zh-CN" dirty="0">
                <a:latin typeface="Consolas" panose="020B0609020204030204" pitchFamily="49" charset="0"/>
              </a:rPr>
              <a:t>并通过各测试用例</a:t>
            </a:r>
            <a:r>
              <a:rPr lang="zh-CN" altLang="zh-CN" dirty="0" smtClean="0">
                <a:latin typeface="Consolas" panose="020B0609020204030204" pitchFamily="49" charset="0"/>
              </a:rPr>
              <a:t>。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5BB1-B4E5-47F3-9EFE-23E542D2FD2C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25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 </a:t>
            </a:r>
            <a:r>
              <a:rPr lang="en-US" altLang="zh-CN" dirty="0" smtClean="0"/>
              <a:t>3-3 </a:t>
            </a:r>
            <a:r>
              <a:rPr lang="zh-CN" altLang="en-US" dirty="0" smtClean="0"/>
              <a:t>任务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10661"/>
            <a:ext cx="10515600" cy="3297063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altLang="zh-CN" sz="2400" dirty="0">
                <a:latin typeface="Consolas" panose="020B0609020204030204" pitchFamily="49" charset="0"/>
              </a:rPr>
              <a:t>Kernel</a:t>
            </a:r>
            <a:r>
              <a:rPr lang="zh-CN" altLang="zh-CN" sz="2400" dirty="0">
                <a:latin typeface="Consolas" panose="020B0609020204030204" pitchFamily="49" charset="0"/>
              </a:rPr>
              <a:t>的虚拟页和物理页的映射关系是什么？请画图说明；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zh-CN" altLang="zh-CN" sz="2400" dirty="0">
                <a:latin typeface="Consolas" panose="020B0609020204030204" pitchFamily="49" charset="0"/>
              </a:rPr>
              <a:t>以某一个测试用例为例，画图说明用户进程的虚拟页和物理页间映射关系又是怎样的？</a:t>
            </a:r>
            <a:r>
              <a:rPr lang="en-US" altLang="zh-CN" sz="2400" dirty="0">
                <a:latin typeface="Consolas" panose="020B0609020204030204" pitchFamily="49" charset="0"/>
              </a:rPr>
              <a:t>Kernel</a:t>
            </a:r>
            <a:r>
              <a:rPr lang="zh-CN" altLang="zh-CN" sz="2400" dirty="0">
                <a:latin typeface="Consolas" panose="020B0609020204030204" pitchFamily="49" charset="0"/>
              </a:rPr>
              <a:t>映射为哪一段？你可以在</a:t>
            </a:r>
            <a:r>
              <a:rPr lang="en-US" altLang="zh-CN" sz="2400" dirty="0">
                <a:latin typeface="Consolas" panose="020B0609020204030204" pitchFamily="49" charset="0"/>
              </a:rPr>
              <a:t>loader()</a:t>
            </a:r>
            <a:r>
              <a:rPr lang="zh-CN" altLang="zh-CN" sz="2400" dirty="0">
                <a:latin typeface="Consolas" panose="020B0609020204030204" pitchFamily="49" charset="0"/>
              </a:rPr>
              <a:t>中通过</a:t>
            </a:r>
            <a:r>
              <a:rPr lang="en-US" altLang="zh-CN" sz="2400" dirty="0">
                <a:latin typeface="Consolas" panose="020B0609020204030204" pitchFamily="49" charset="0"/>
              </a:rPr>
              <a:t>Log()</a:t>
            </a:r>
            <a:r>
              <a:rPr lang="zh-CN" altLang="zh-CN" sz="2400" dirty="0">
                <a:latin typeface="Consolas" panose="020B0609020204030204" pitchFamily="49" charset="0"/>
              </a:rPr>
              <a:t>输出</a:t>
            </a:r>
            <a:r>
              <a:rPr lang="en-US" altLang="zh-CN" sz="2400" dirty="0" err="1">
                <a:latin typeface="Consolas" panose="020B0609020204030204" pitchFamily="49" charset="0"/>
              </a:rPr>
              <a:t>mm_malloc</a:t>
            </a:r>
            <a:r>
              <a:rPr lang="zh-CN" altLang="zh-CN" sz="2400" dirty="0">
                <a:latin typeface="Consolas" panose="020B0609020204030204" pitchFamily="49" charset="0"/>
              </a:rPr>
              <a:t>的结果来查看映射关系，并结合</a:t>
            </a:r>
            <a:r>
              <a:rPr lang="en-US" altLang="zh-CN" sz="2400" dirty="0" err="1">
                <a:latin typeface="Consolas" panose="020B0609020204030204" pitchFamily="49" charset="0"/>
              </a:rPr>
              <a:t>init_mm</a:t>
            </a:r>
            <a:r>
              <a:rPr lang="en-US" altLang="zh-CN" sz="2400" dirty="0">
                <a:latin typeface="Consolas" panose="020B0609020204030204" pitchFamily="49" charset="0"/>
              </a:rPr>
              <a:t>()</a:t>
            </a:r>
            <a:r>
              <a:rPr lang="zh-CN" altLang="zh-CN" sz="2400" dirty="0">
                <a:latin typeface="Consolas" panose="020B0609020204030204" pitchFamily="49" charset="0"/>
              </a:rPr>
              <a:t>中的代码绘出内核映射关系。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zh-CN" altLang="zh-CN" sz="2400" dirty="0">
                <a:latin typeface="Consolas" panose="020B0609020204030204" pitchFamily="49" charset="0"/>
              </a:rPr>
              <a:t>“在</a:t>
            </a:r>
            <a:r>
              <a:rPr lang="en-US" altLang="zh-CN" sz="2400" dirty="0">
                <a:latin typeface="Consolas" panose="020B0609020204030204" pitchFamily="49" charset="0"/>
              </a:rPr>
              <a:t>Kernel</a:t>
            </a:r>
            <a:r>
              <a:rPr lang="zh-CN" altLang="zh-CN" sz="2400" dirty="0">
                <a:latin typeface="Consolas" panose="020B0609020204030204" pitchFamily="49" charset="0"/>
              </a:rPr>
              <a:t>完成页表初始化前，程序无法访问全局变量”这一表述是否正确？在</a:t>
            </a:r>
            <a:r>
              <a:rPr lang="en-US" altLang="zh-CN" sz="2400" dirty="0" err="1">
                <a:latin typeface="Consolas" panose="020B0609020204030204" pitchFamily="49" charset="0"/>
              </a:rPr>
              <a:t>init_page</a:t>
            </a:r>
            <a:r>
              <a:rPr lang="en-US" altLang="zh-CN" sz="2400" dirty="0">
                <a:latin typeface="Consolas" panose="020B0609020204030204" pitchFamily="49" charset="0"/>
              </a:rPr>
              <a:t>()</a:t>
            </a:r>
            <a:r>
              <a:rPr lang="zh-CN" altLang="zh-CN" sz="2400" dirty="0">
                <a:latin typeface="Consolas" panose="020B0609020204030204" pitchFamily="49" charset="0"/>
              </a:rPr>
              <a:t>里面我们对全局变量进行了怎样的处理？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1935-42A9-4669-9D32-A0FFE8D53AA2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83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9800" y="3161317"/>
            <a:ext cx="7772400" cy="85664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zh-CN" altLang="en-US" sz="3600" dirty="0"/>
              <a:t>祝大家学习快乐，身心健康！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09800" y="4259868"/>
            <a:ext cx="7315200" cy="1505932"/>
          </a:xfrm>
        </p:spPr>
        <p:txBody>
          <a:bodyPr/>
          <a:lstStyle/>
          <a:p>
            <a:pPr algn="l"/>
            <a:r>
              <a:rPr lang="zh-CN" altLang="en-US" dirty="0" smtClean="0"/>
              <a:t>欢迎大家踊跃参加问卷调查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6F99-EA09-439A-8611-6A8D1D1506CE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09801" y="2976651"/>
            <a:ext cx="1829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 3-3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到此结束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9927E-5472-4CFF-9090-462907A0C0FA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3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分段机制回顾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428737"/>
            <a:ext cx="8229600" cy="4697427"/>
          </a:xfrm>
        </p:spPr>
        <p:txBody>
          <a:bodyPr/>
          <a:lstStyle/>
          <a:p>
            <a:r>
              <a:rPr lang="zh-CN" altLang="en-US" dirty="0" smtClean="0"/>
              <a:t>分段机制有什么局限性？</a:t>
            </a:r>
            <a:endParaRPr lang="en-US" altLang="zh-CN" dirty="0" smtClean="0"/>
          </a:p>
          <a:p>
            <a:pPr lvl="1"/>
            <a:r>
              <a:rPr lang="zh-CN" altLang="en-US" dirty="0"/>
              <a:t>局限性</a:t>
            </a:r>
            <a:r>
              <a:rPr lang="en-US" altLang="zh-CN" dirty="0"/>
              <a:t>1</a:t>
            </a:r>
            <a:r>
              <a:rPr lang="zh-CN" altLang="en-US" dirty="0"/>
              <a:t>：物理内存</a:t>
            </a:r>
            <a:r>
              <a:rPr lang="zh-CN" altLang="en-US" dirty="0" smtClean="0"/>
              <a:t>大小的限制</a:t>
            </a:r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79063" y="2655601"/>
            <a:ext cx="238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y=</a:t>
            </a:r>
            <a:r>
              <a:rPr lang="zh-CN" altLang="en-US" sz="2400" dirty="0"/>
              <a:t>线性地址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1486C-4E19-4588-89D0-2A95674F385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0" name="TextBox 5"/>
          <p:cNvSpPr txBox="1"/>
          <p:nvPr/>
        </p:nvSpPr>
        <p:spPr>
          <a:xfrm>
            <a:off x="5524496" y="4294838"/>
            <a:ext cx="35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在分段机制下，可寻址的空间无法突破物理内存大小的限制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6953256" y="2723202"/>
            <a:ext cx="209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x=</a:t>
            </a:r>
            <a:r>
              <a:rPr lang="zh-CN" altLang="en-US" sz="2400" dirty="0"/>
              <a:t>有效地址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5524496" y="5301209"/>
            <a:ext cx="483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在“扁平模式”下（段基址设为</a:t>
            </a:r>
            <a:r>
              <a:rPr lang="en-US" altLang="zh-CN" dirty="0"/>
              <a:t>0</a:t>
            </a:r>
            <a:r>
              <a:rPr lang="zh-CN" altLang="en-US" dirty="0" smtClean="0"/>
              <a:t>，界限为全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某个段可</a:t>
            </a:r>
            <a:r>
              <a:rPr lang="zh-CN" altLang="en-US" dirty="0"/>
              <a:t>寻址的最大空间为？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180752" y="3346563"/>
            <a:ext cx="10352193" cy="430887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y = </a:t>
            </a:r>
            <a:r>
              <a:rPr lang="zh-CN" altLang="zh-CN" sz="2800" dirty="0" smtClean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seg</a:t>
            </a:r>
            <a:r>
              <a:rPr lang="en-US" altLang="zh-CN" sz="2800" dirty="0" err="1" smtClean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ment_translate</a:t>
            </a:r>
            <a:r>
              <a:rPr lang="zh-CN" altLang="zh-CN" sz="2800" dirty="0" smtClean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zh-CN" altLang="zh-CN" sz="2800" dirty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x) = seg.base + x &lt; HWADDR_MAX</a:t>
            </a:r>
            <a:r>
              <a:rPr lang="zh-CN" altLang="zh-CN" sz="2800" dirty="0"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020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分段机制回顾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428737"/>
            <a:ext cx="8229600" cy="4697427"/>
          </a:xfrm>
        </p:spPr>
        <p:txBody>
          <a:bodyPr/>
          <a:lstStyle/>
          <a:p>
            <a:r>
              <a:rPr lang="zh-CN" altLang="en-US" dirty="0" smtClean="0"/>
              <a:t>分段机制有什么局限性？</a:t>
            </a:r>
            <a:endParaRPr lang="en-US" altLang="zh-CN" dirty="0" smtClean="0"/>
          </a:p>
          <a:p>
            <a:pPr lvl="1"/>
            <a:r>
              <a:rPr lang="zh-CN" altLang="en-US" dirty="0"/>
              <a:t>局限性</a:t>
            </a:r>
            <a:r>
              <a:rPr lang="en-US" altLang="zh-CN" dirty="0"/>
              <a:t>1</a:t>
            </a:r>
            <a:r>
              <a:rPr lang="zh-CN" altLang="en-US" dirty="0"/>
              <a:t>：物理内存</a:t>
            </a:r>
            <a:r>
              <a:rPr lang="zh-CN" altLang="en-US" dirty="0" smtClean="0"/>
              <a:t>大小的限制</a:t>
            </a:r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79063" y="2655601"/>
            <a:ext cx="238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y=</a:t>
            </a:r>
            <a:r>
              <a:rPr lang="zh-CN" altLang="en-US" sz="2400" dirty="0"/>
              <a:t>线性地址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3015-8A16-4F95-B148-0215C5DDACC4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0" name="TextBox 5"/>
          <p:cNvSpPr txBox="1"/>
          <p:nvPr/>
        </p:nvSpPr>
        <p:spPr>
          <a:xfrm>
            <a:off x="5524496" y="4294838"/>
            <a:ext cx="35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在分段机制下，可寻址的空间无法突破物理内存大小的限制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5524496" y="5301209"/>
            <a:ext cx="483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在“扁平模式”下（段基址设为</a:t>
            </a:r>
            <a:r>
              <a:rPr lang="en-US" altLang="zh-CN" dirty="0"/>
              <a:t>0</a:t>
            </a:r>
            <a:r>
              <a:rPr lang="zh-CN" altLang="en-US" dirty="0" smtClean="0"/>
              <a:t>，界限为全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某个段可</a:t>
            </a:r>
            <a:r>
              <a:rPr lang="zh-CN" altLang="en-US" dirty="0"/>
              <a:t>寻址的最大空间为？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934547" y="5059631"/>
            <a:ext cx="2789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2</a:t>
            </a:r>
            <a:r>
              <a:rPr lang="en-US" altLang="zh-CN" sz="3200" baseline="30000" dirty="0">
                <a:solidFill>
                  <a:srgbClr val="FF0000"/>
                </a:solidFill>
              </a:rPr>
              <a:t>32</a:t>
            </a:r>
            <a:r>
              <a:rPr lang="en-US" altLang="zh-CN" sz="3200" dirty="0">
                <a:solidFill>
                  <a:srgbClr val="FF0000"/>
                </a:solidFill>
              </a:rPr>
              <a:t> B = 4GB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6953256" y="2723202"/>
            <a:ext cx="209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x=</a:t>
            </a:r>
            <a:r>
              <a:rPr lang="zh-CN" altLang="en-US" sz="2400" dirty="0"/>
              <a:t>有效地址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180752" y="3346563"/>
            <a:ext cx="10352193" cy="430887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y = </a:t>
            </a:r>
            <a:r>
              <a:rPr lang="zh-CN" altLang="zh-CN" sz="2800" dirty="0" smtClean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seg</a:t>
            </a:r>
            <a:r>
              <a:rPr lang="en-US" altLang="zh-CN" sz="2800" dirty="0" err="1" smtClean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ment_translate</a:t>
            </a:r>
            <a:r>
              <a:rPr lang="zh-CN" altLang="zh-CN" sz="2800" dirty="0" smtClean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zh-CN" altLang="zh-CN" sz="2800" dirty="0">
                <a:solidFill>
                  <a:srgbClr val="333333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x) = seg.base + x &lt; HWADDR_MAX</a:t>
            </a:r>
            <a:r>
              <a:rPr lang="zh-CN" altLang="zh-CN" sz="2800" dirty="0"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67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4"/>
            <a:ext cx="8686800" cy="1143000"/>
          </a:xfrm>
        </p:spPr>
        <p:txBody>
          <a:bodyPr/>
          <a:lstStyle/>
          <a:p>
            <a:r>
              <a:rPr lang="zh-CN" altLang="en-US" dirty="0" smtClean="0"/>
              <a:t>分段机制回顾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428737"/>
            <a:ext cx="8229600" cy="1568216"/>
          </a:xfrm>
        </p:spPr>
        <p:txBody>
          <a:bodyPr/>
          <a:lstStyle/>
          <a:p>
            <a:r>
              <a:rPr lang="zh-CN" altLang="en-US" dirty="0" smtClean="0"/>
              <a:t>分段机制有什么局限性？</a:t>
            </a:r>
            <a:endParaRPr lang="en-US" altLang="zh-CN" dirty="0" smtClean="0"/>
          </a:p>
          <a:p>
            <a:pPr lvl="1"/>
            <a:r>
              <a:rPr lang="zh-CN" altLang="en-US" dirty="0"/>
              <a:t>局限性</a:t>
            </a:r>
            <a:r>
              <a:rPr lang="en-US" altLang="zh-CN" dirty="0"/>
              <a:t>1</a:t>
            </a:r>
            <a:r>
              <a:rPr lang="zh-CN" altLang="en-US" dirty="0"/>
              <a:t>：物理内存</a:t>
            </a:r>
            <a:r>
              <a:rPr lang="zh-CN" altLang="en-US" dirty="0" smtClean="0"/>
              <a:t>大小的限制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局限性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多</a:t>
            </a:r>
            <a:r>
              <a:rPr lang="zh-CN" altLang="en-US" dirty="0" smtClean="0"/>
              <a:t>进程并行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3CB1-A9F0-48FE-B88B-5FB627360A35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南京大学</a:t>
            </a:r>
            <a:r>
              <a:rPr lang="en-US" altLang="zh-CN" smtClean="0"/>
              <a:t>-</a:t>
            </a:r>
            <a:r>
              <a:rPr lang="zh-CN" altLang="en-US" smtClean="0"/>
              <a:t>计算机系统基础</a:t>
            </a:r>
            <a:r>
              <a:rPr lang="en-US" altLang="zh-CN" smtClean="0"/>
              <a:t>-PA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2ECF1C-0945-448B-9723-0A5852D6D95C}"/>
              </a:ext>
            </a:extLst>
          </p:cNvPr>
          <p:cNvSpPr/>
          <p:nvPr/>
        </p:nvSpPr>
        <p:spPr>
          <a:xfrm>
            <a:off x="1199909" y="2924945"/>
            <a:ext cx="111116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            Initial EIP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                |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Physical Address        v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indent="57150" algn="just"/>
            <a:r>
              <a:rPr lang="en-US" altLang="zh-CN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0x0                    0x30000             0x100000                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+------------------+---+---------------+---+-------------------+-------------+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|Testcase ELF File | ~ |Kernel Binary  | ~ |Testcase Binary    |      ~      |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algn="just"/>
            <a:r>
              <a:rPr lang="en-US" altLang="zh-CN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+------------------+---+---------------+---+-------------------+-------------+</a:t>
            </a:r>
            <a:endParaRPr lang="zh-CN" altLang="zh-CN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5580" y="5301209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我们知道</a:t>
            </a:r>
            <a:r>
              <a:rPr lang="en-US" altLang="zh-CN" dirty="0">
                <a:solidFill>
                  <a:srgbClr val="C00000"/>
                </a:solidFill>
              </a:rPr>
              <a:t>Kernel</a:t>
            </a:r>
            <a:r>
              <a:rPr lang="zh-CN" altLang="en-US" dirty="0">
                <a:solidFill>
                  <a:srgbClr val="C00000"/>
                </a:solidFill>
              </a:rPr>
              <a:t>占多少字节，通过修改</a:t>
            </a:r>
            <a:r>
              <a:rPr lang="en-US" altLang="zh-CN" dirty="0" err="1">
                <a:solidFill>
                  <a:srgbClr val="C00000"/>
                </a:solidFill>
              </a:rPr>
              <a:t>testcase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Makefile</a:t>
            </a: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en-US" altLang="zh-CN" dirty="0" err="1">
                <a:solidFill>
                  <a:srgbClr val="C00000"/>
                </a:solidFill>
              </a:rPr>
              <a:t>Ttext</a:t>
            </a:r>
            <a:r>
              <a:rPr lang="zh-CN" altLang="en-US" dirty="0">
                <a:solidFill>
                  <a:srgbClr val="C00000"/>
                </a:solidFill>
              </a:rPr>
              <a:t>为</a:t>
            </a:r>
            <a:r>
              <a:rPr lang="en-US" altLang="zh-CN" dirty="0">
                <a:solidFill>
                  <a:srgbClr val="C00000"/>
                </a:solidFill>
              </a:rPr>
              <a:t>0x100000</a:t>
            </a:r>
            <a:r>
              <a:rPr lang="zh-CN" altLang="en-US" dirty="0">
                <a:solidFill>
                  <a:srgbClr val="C00000"/>
                </a:solidFill>
              </a:rPr>
              <a:t>来避免内存区域的冲突。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00419" y="2519899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Kernel</a:t>
            </a:r>
            <a:r>
              <a:rPr lang="zh-CN" altLang="en-US" sz="2800" i="1" dirty="0"/>
              <a:t>和</a:t>
            </a:r>
            <a:r>
              <a:rPr lang="en-US" altLang="zh-CN" sz="2800" i="1" dirty="0" err="1"/>
              <a:t>Testcase</a:t>
            </a:r>
            <a:r>
              <a:rPr lang="zh-CN" altLang="en-US" sz="2800" i="1" dirty="0"/>
              <a:t>并存时内存的划分</a:t>
            </a:r>
          </a:p>
        </p:txBody>
      </p:sp>
    </p:spTree>
    <p:extLst>
      <p:ext uri="{BB962C8B-B14F-4D97-AF65-F5344CB8AC3E}">
        <p14:creationId xmlns:p14="http://schemas.microsoft.com/office/powerpoint/2010/main" val="187171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_spring_pa_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_spring_pa_0.potx" id="{CD899C44-F7E7-496C-93F0-05E13267D550}" vid="{64846133-22F5-44B5-8BAA-27BBFA17D25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2020_spring_pa_0</Template>
  <TotalTime>422</TotalTime>
  <Words>5598</Words>
  <Application>Microsoft Office PowerPoint</Application>
  <PresentationFormat>宽屏</PresentationFormat>
  <Paragraphs>1053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5" baseType="lpstr">
      <vt:lpstr>MS Gothic</vt:lpstr>
      <vt:lpstr>等线</vt:lpstr>
      <vt:lpstr>宋体</vt:lpstr>
      <vt:lpstr>微软雅黑</vt:lpstr>
      <vt:lpstr>幼圆</vt:lpstr>
      <vt:lpstr>Arial</vt:lpstr>
      <vt:lpstr>Consolas</vt:lpstr>
      <vt:lpstr>Times New Roman</vt:lpstr>
      <vt:lpstr>2020_spring_pa_0</vt:lpstr>
      <vt:lpstr>PA 3-3  分页机制的模拟</vt:lpstr>
      <vt:lpstr>前情提要</vt:lpstr>
      <vt:lpstr>PA 3-3 分页机制的动机</vt:lpstr>
      <vt:lpstr>分段机制回顾</vt:lpstr>
      <vt:lpstr>分段机制回顾</vt:lpstr>
      <vt:lpstr>分段机制回顾</vt:lpstr>
      <vt:lpstr>分段机制回顾</vt:lpstr>
      <vt:lpstr>分段机制回顾</vt:lpstr>
      <vt:lpstr>分段机制回顾</vt:lpstr>
      <vt:lpstr>分段机制回顾</vt:lpstr>
      <vt:lpstr>解决方法：分页机制</vt:lpstr>
      <vt:lpstr>分页机制的基本思路</vt:lpstr>
      <vt:lpstr>分页机制的基本思路</vt:lpstr>
      <vt:lpstr>分页机制的基本思路</vt:lpstr>
      <vt:lpstr>分页机制的基本思路</vt:lpstr>
      <vt:lpstr>分页机制的具体实施</vt:lpstr>
      <vt:lpstr>1 – 定义虚拟地址空间和物理地址空间</vt:lpstr>
      <vt:lpstr>虚拟地址空间</vt:lpstr>
      <vt:lpstr>2 – 完成虚拟地址和物理地址间映射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分页机制 – 页表</vt:lpstr>
      <vt:lpstr>PowerPoint 演示文稿</vt:lpstr>
      <vt:lpstr>PowerPoint 演示文稿</vt:lpstr>
      <vt:lpstr>PowerPoint 演示文稿</vt:lpstr>
      <vt:lpstr>分页机制 – 页表</vt:lpstr>
      <vt:lpstr>分页机制 – 页表</vt:lpstr>
      <vt:lpstr>PowerPoint 演示文稿</vt:lpstr>
      <vt:lpstr>分页机制 – 页表</vt:lpstr>
      <vt:lpstr>分页机制 – 页表</vt:lpstr>
      <vt:lpstr>PowerPoint 演示文稿</vt:lpstr>
      <vt:lpstr>PowerPoint 演示文稿</vt:lpstr>
      <vt:lpstr>TLB – 页表的cache</vt:lpstr>
      <vt:lpstr>分页机制在PA实验中的模拟</vt:lpstr>
      <vt:lpstr>分页机制实现步骤(1/3)</vt:lpstr>
      <vt:lpstr>分页机制实现步骤(2/3)</vt:lpstr>
      <vt:lpstr>分页机制实现步骤(2/3)</vt:lpstr>
      <vt:lpstr>分页机制实现步骤(2/3)</vt:lpstr>
      <vt:lpstr>理解kernel行为变化</vt:lpstr>
      <vt:lpstr>理解kernel行为变化</vt:lpstr>
      <vt:lpstr>理解kernel行为变化</vt:lpstr>
      <vt:lpstr>PA 3-3 任务 - 编码</vt:lpstr>
      <vt:lpstr>PA 3-3 任务 – 报告</vt:lpstr>
      <vt:lpstr>  祝大家学习快乐，身心健康！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汪 亮</dc:creator>
  <cp:lastModifiedBy>wangliang</cp:lastModifiedBy>
  <cp:revision>190</cp:revision>
  <dcterms:created xsi:type="dcterms:W3CDTF">2020-05-07T06:35:20Z</dcterms:created>
  <dcterms:modified xsi:type="dcterms:W3CDTF">2020-12-11T04:37:11Z</dcterms:modified>
</cp:coreProperties>
</file>